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2">
  <p:sldMasterIdLst>
    <p:sldMasterId id="2147483648" r:id="rId1"/>
  </p:sldMasterIdLst>
  <p:notesMasterIdLst>
    <p:notesMasterId r:id="rId52"/>
  </p:notesMasterIdLst>
  <p:sldIdLst>
    <p:sldId id="588" r:id="rId2"/>
    <p:sldId id="412" r:id="rId3"/>
    <p:sldId id="573" r:id="rId4"/>
    <p:sldId id="536" r:id="rId5"/>
    <p:sldId id="519" r:id="rId6"/>
    <p:sldId id="534" r:id="rId7"/>
    <p:sldId id="583" r:id="rId8"/>
    <p:sldId id="574" r:id="rId9"/>
    <p:sldId id="539" r:id="rId10"/>
    <p:sldId id="517" r:id="rId11"/>
    <p:sldId id="520" r:id="rId12"/>
    <p:sldId id="542" r:id="rId13"/>
    <p:sldId id="543" r:id="rId14"/>
    <p:sldId id="546" r:id="rId15"/>
    <p:sldId id="522" r:id="rId16"/>
    <p:sldId id="584" r:id="rId17"/>
    <p:sldId id="585" r:id="rId18"/>
    <p:sldId id="541" r:id="rId19"/>
    <p:sldId id="544" r:id="rId20"/>
    <p:sldId id="525" r:id="rId21"/>
    <p:sldId id="527" r:id="rId22"/>
    <p:sldId id="530" r:id="rId23"/>
    <p:sldId id="531" r:id="rId24"/>
    <p:sldId id="567" r:id="rId25"/>
    <p:sldId id="560" r:id="rId26"/>
    <p:sldId id="587" r:id="rId27"/>
    <p:sldId id="549" r:id="rId28"/>
    <p:sldId id="550" r:id="rId29"/>
    <p:sldId id="551" r:id="rId30"/>
    <p:sldId id="552" r:id="rId31"/>
    <p:sldId id="478" r:id="rId32"/>
    <p:sldId id="547" r:id="rId33"/>
    <p:sldId id="556" r:id="rId34"/>
    <p:sldId id="561" r:id="rId35"/>
    <p:sldId id="557" r:id="rId36"/>
    <p:sldId id="450" r:id="rId37"/>
    <p:sldId id="459" r:id="rId38"/>
    <p:sldId id="554" r:id="rId39"/>
    <p:sldId id="555" r:id="rId40"/>
    <p:sldId id="444" r:id="rId41"/>
    <p:sldId id="447" r:id="rId42"/>
    <p:sldId id="510" r:id="rId43"/>
    <p:sldId id="448" r:id="rId44"/>
    <p:sldId id="511" r:id="rId45"/>
    <p:sldId id="514" r:id="rId46"/>
    <p:sldId id="509" r:id="rId47"/>
    <p:sldId id="581" r:id="rId48"/>
    <p:sldId id="553" r:id="rId49"/>
    <p:sldId id="582" r:id="rId50"/>
    <p:sldId id="565" r:id="rId51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EBFD"/>
    <a:srgbClr val="2794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0437" autoAdjust="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finkelstein\Desktop\Informes%20de%20gesti&#243;n%20semanales\2018\9%20-%20Setiembre%202018\al%2028%20de%20setiembr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614130372096499E-2"/>
          <c:y val="9.5936619467658704E-2"/>
          <c:w val="0.92025136948838004"/>
          <c:h val="0.66912720016942795"/>
        </c:manualLayout>
      </c:layout>
      <c:lineChart>
        <c:grouping val="standard"/>
        <c:varyColors val="0"/>
        <c:ser>
          <c:idx val="0"/>
          <c:order val="0"/>
          <c:tx>
            <c:strRef>
              <c:f>Hoja4!$B$33</c:f>
              <c:strCache>
                <c:ptCount val="1"/>
                <c:pt idx="0">
                  <c:v>Evaluaciones de Salud Ambiental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Hoja4!$A$34:$A$44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Hoja4!$B$34:$B$44</c:f>
              <c:numCache>
                <c:formatCode>#,##0</c:formatCode>
                <c:ptCount val="11"/>
                <c:pt idx="0">
                  <c:v>10486</c:v>
                </c:pt>
                <c:pt idx="1">
                  <c:v>0</c:v>
                </c:pt>
                <c:pt idx="2">
                  <c:v>1358</c:v>
                </c:pt>
                <c:pt idx="3">
                  <c:v>1884</c:v>
                </c:pt>
                <c:pt idx="4">
                  <c:v>3046</c:v>
                </c:pt>
                <c:pt idx="5">
                  <c:v>3187</c:v>
                </c:pt>
                <c:pt idx="6">
                  <c:v>6236</c:v>
                </c:pt>
                <c:pt idx="7">
                  <c:v>5035</c:v>
                </c:pt>
                <c:pt idx="8">
                  <c:v>10013</c:v>
                </c:pt>
                <c:pt idx="9">
                  <c:v>35884</c:v>
                </c:pt>
                <c:pt idx="10">
                  <c:v>38993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8D8-4AFD-8E6A-24FE928A3CBB}"/>
            </c:ext>
          </c:extLst>
        </c:ser>
        <c:ser>
          <c:idx val="1"/>
          <c:order val="1"/>
          <c:tx>
            <c:strRef>
              <c:f>Hoja4!$C$33</c:f>
              <c:strCache>
                <c:ptCount val="1"/>
                <c:pt idx="0">
                  <c:v>Operativos móviles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Hoja4!$A$34:$A$44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Hoja4!$C$34:$C$44</c:f>
              <c:numCache>
                <c:formatCode>#,##0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30000</c:v>
                </c:pt>
                <c:pt idx="7">
                  <c:v>31967</c:v>
                </c:pt>
                <c:pt idx="8">
                  <c:v>11747</c:v>
                </c:pt>
                <c:pt idx="9">
                  <c:v>7265</c:v>
                </c:pt>
                <c:pt idx="10">
                  <c:v>4943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8D8-4AFD-8E6A-24FE928A3CBB}"/>
            </c:ext>
          </c:extLst>
        </c:ser>
        <c:ser>
          <c:idx val="2"/>
          <c:order val="2"/>
          <c:tx>
            <c:strRef>
              <c:f>Hoja4!$D$33</c:f>
              <c:strCache>
                <c:ptCount val="1"/>
                <c:pt idx="0">
                  <c:v>USAM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Hoja4!$A$34:$A$44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Hoja4!$D$34:$D$44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 formatCode="#,##0">
                  <c:v>0</c:v>
                </c:pt>
                <c:pt idx="7" formatCode="#,##0">
                  <c:v>0</c:v>
                </c:pt>
                <c:pt idx="8" formatCode="#,##0">
                  <c:v>0</c:v>
                </c:pt>
                <c:pt idx="9" formatCode="#,##0">
                  <c:v>3237</c:v>
                </c:pt>
                <c:pt idx="10" formatCode="#,##0">
                  <c:v>1998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E8D8-4AFD-8E6A-24FE928A3CBB}"/>
            </c:ext>
          </c:extLst>
        </c:ser>
        <c:ser>
          <c:idx val="3"/>
          <c:order val="3"/>
          <c:tx>
            <c:strRef>
              <c:f>Hoja4!$E$33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Hoja4!$A$34:$A$44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Hoja4!$E$34:$E$44</c:f>
              <c:numCache>
                <c:formatCode>General</c:formatCode>
                <c:ptCount val="11"/>
                <c:pt idx="0" formatCode="#,##0">
                  <c:v>10486</c:v>
                </c:pt>
                <c:pt idx="1">
                  <c:v>0</c:v>
                </c:pt>
                <c:pt idx="2" formatCode="#,##0">
                  <c:v>1358</c:v>
                </c:pt>
                <c:pt idx="3" formatCode="#,##0">
                  <c:v>1884</c:v>
                </c:pt>
                <c:pt idx="4" formatCode="#,##0">
                  <c:v>3046</c:v>
                </c:pt>
                <c:pt idx="5" formatCode="#,##0">
                  <c:v>3187</c:v>
                </c:pt>
                <c:pt idx="6" formatCode="#,##0">
                  <c:v>36236</c:v>
                </c:pt>
                <c:pt idx="7" formatCode="#,##0">
                  <c:v>37002</c:v>
                </c:pt>
                <c:pt idx="8" formatCode="#,##0">
                  <c:v>21760</c:v>
                </c:pt>
                <c:pt idx="9" formatCode="#,##0">
                  <c:v>46386</c:v>
                </c:pt>
                <c:pt idx="10" formatCode="#,##0">
                  <c:v>45934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E8D8-4AFD-8E6A-24FE928A3C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1797416"/>
        <c:axId val="421795848"/>
      </c:lineChart>
      <c:catAx>
        <c:axId val="421797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"/>
                <a:ea typeface="+mn-ea"/>
                <a:cs typeface="+mn-cs"/>
              </a:defRPr>
            </a:pPr>
            <a:endParaRPr lang="es-ES"/>
          </a:p>
        </c:txPr>
        <c:crossAx val="421795848"/>
        <c:crosses val="autoZero"/>
        <c:auto val="1"/>
        <c:lblAlgn val="ctr"/>
        <c:lblOffset val="100"/>
        <c:noMultiLvlLbl val="0"/>
      </c:catAx>
      <c:valAx>
        <c:axId val="421795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"/>
                <a:ea typeface="+mn-ea"/>
                <a:cs typeface="+mn-cs"/>
              </a:defRPr>
            </a:pPr>
            <a:endParaRPr lang="es-ES"/>
          </a:p>
        </c:txPr>
        <c:crossAx val="421797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otham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54200-7DC7-44BE-B025-B651CE5D0E08}" type="datetimeFigureOut">
              <a:rPr lang="es-ES" smtClean="0"/>
              <a:pPr/>
              <a:t>22/11/2018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75200F-9C88-4A6C-B009-9A1B1A05046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2400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5200F-9C88-4A6C-B009-9A1B1A05046A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9721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5200F-9C88-4A6C-B009-9A1B1A05046A}" type="slidenum">
              <a:rPr lang="es-ES" smtClean="0"/>
              <a:pPr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50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5200F-9C88-4A6C-B009-9A1B1A05046A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3945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5200F-9C88-4A6C-B009-9A1B1A05046A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9405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5200F-9C88-4A6C-B009-9A1B1A05046A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99720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5200F-9C88-4A6C-B009-9A1B1A05046A}" type="slidenum">
              <a:rPr lang="es-ES" smtClean="0"/>
              <a:pPr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0309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5200F-9C88-4A6C-B009-9A1B1A05046A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34992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5200F-9C88-4A6C-B009-9A1B1A05046A}" type="slidenum">
              <a:rPr lang="es-ES" smtClean="0"/>
              <a:t>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99056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5200F-9C88-4A6C-B009-9A1B1A05046A}" type="slidenum">
              <a:rPr lang="es-ES" smtClean="0"/>
              <a:t>23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01648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5200F-9C88-4A6C-B009-9A1B1A05046A}" type="slidenum">
              <a:rPr lang="es-ES" smtClean="0"/>
              <a:pPr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34836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69BDE-196D-454B-8B09-CF334598888B}" type="slidenum">
              <a:rPr lang="es-MX" smtClean="0">
                <a:solidFill>
                  <a:prstClr val="black"/>
                </a:solidFill>
              </a:rPr>
              <a:pPr/>
              <a:t>25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315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5200F-9C88-4A6C-B009-9A1B1A05046A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76032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5200F-9C88-4A6C-B009-9A1B1A05046A}" type="slidenum">
              <a:rPr lang="es-ES" smtClean="0"/>
              <a:pPr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48046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5200F-9C88-4A6C-B009-9A1B1A05046A}" type="slidenum">
              <a:rPr lang="es-ES" smtClean="0"/>
              <a:pPr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20005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5200F-9C88-4A6C-B009-9A1B1A05046A}" type="slidenum">
              <a:rPr lang="es-ES" smtClean="0"/>
              <a:pPr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21819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5200F-9C88-4A6C-B009-9A1B1A05046A}" type="slidenum">
              <a:rPr lang="es-ES" smtClean="0"/>
              <a:pPr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29794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5200F-9C88-4A6C-B009-9A1B1A05046A}" type="slidenum">
              <a:rPr lang="es-ES" smtClean="0"/>
              <a:pPr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54065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5200F-9C88-4A6C-B009-9A1B1A05046A}" type="slidenum">
              <a:rPr lang="es-ES" smtClean="0"/>
              <a:pPr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63044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5200F-9C88-4A6C-B009-9A1B1A05046A}" type="slidenum">
              <a:rPr lang="es-ES" smtClean="0"/>
              <a:pPr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2902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5200F-9C88-4A6C-B009-9A1B1A05046A}" type="slidenum">
              <a:rPr lang="es-ES" smtClean="0"/>
              <a:pPr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58545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5200F-9C88-4A6C-B009-9A1B1A05046A}" type="slidenum">
              <a:rPr lang="es-ES" smtClean="0"/>
              <a:pPr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10286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5200F-9C88-4A6C-B009-9A1B1A05046A}" type="slidenum">
              <a:rPr lang="es-ES" smtClean="0"/>
              <a:pPr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575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5200F-9C88-4A6C-B009-9A1B1A05046A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4203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5200F-9C88-4A6C-B009-9A1B1A05046A}" type="slidenum">
              <a:rPr lang="es-ES" smtClean="0"/>
              <a:pPr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5544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5200F-9C88-4A6C-B009-9A1B1A05046A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645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5200F-9C88-4A6C-B009-9A1B1A05046A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1787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5200F-9C88-4A6C-B009-9A1B1A05046A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2656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5200F-9C88-4A6C-B009-9A1B1A05046A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6477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5200F-9C88-4A6C-B009-9A1B1A05046A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6566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5200F-9C88-4A6C-B009-9A1B1A05046A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4302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1DC8-4551-47FE-96AC-10925C4AC8F1}" type="datetimeFigureOut">
              <a:rPr lang="es-AR" smtClean="0"/>
              <a:pPr/>
              <a:t>22/11/2018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310D-5349-452C-A2E9-815A5586F273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79257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1DC8-4551-47FE-96AC-10925C4AC8F1}" type="datetimeFigureOut">
              <a:rPr lang="es-AR" smtClean="0"/>
              <a:pPr/>
              <a:t>22/11/2018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310D-5349-452C-A2E9-815A5586F273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13491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1DC8-4551-47FE-96AC-10925C4AC8F1}" type="datetimeFigureOut">
              <a:rPr lang="es-AR" smtClean="0"/>
              <a:pPr/>
              <a:t>22/11/2018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310D-5349-452C-A2E9-815A5586F273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49085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1DC8-4551-47FE-96AC-10925C4AC8F1}" type="datetimeFigureOut">
              <a:rPr lang="es-AR" smtClean="0"/>
              <a:pPr/>
              <a:t>22/11/2018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310D-5349-452C-A2E9-815A5586F273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6397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1DC8-4551-47FE-96AC-10925C4AC8F1}" type="datetimeFigureOut">
              <a:rPr lang="es-AR" smtClean="0"/>
              <a:pPr/>
              <a:t>22/11/2018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310D-5349-452C-A2E9-815A5586F273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65445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1DC8-4551-47FE-96AC-10925C4AC8F1}" type="datetimeFigureOut">
              <a:rPr lang="es-AR" smtClean="0"/>
              <a:pPr/>
              <a:t>22/11/2018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310D-5349-452C-A2E9-815A5586F273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32385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1DC8-4551-47FE-96AC-10925C4AC8F1}" type="datetimeFigureOut">
              <a:rPr lang="es-AR" smtClean="0"/>
              <a:pPr/>
              <a:t>22/11/2018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310D-5349-452C-A2E9-815A5586F273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95224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1DC8-4551-47FE-96AC-10925C4AC8F1}" type="datetimeFigureOut">
              <a:rPr lang="es-AR" smtClean="0"/>
              <a:pPr/>
              <a:t>22/11/2018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310D-5349-452C-A2E9-815A5586F273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60847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1DC8-4551-47FE-96AC-10925C4AC8F1}" type="datetimeFigureOut">
              <a:rPr lang="es-AR" smtClean="0"/>
              <a:pPr/>
              <a:t>22/11/2018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310D-5349-452C-A2E9-815A5586F273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67294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1DC8-4551-47FE-96AC-10925C4AC8F1}" type="datetimeFigureOut">
              <a:rPr lang="es-AR" smtClean="0"/>
              <a:pPr/>
              <a:t>22/11/2018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310D-5349-452C-A2E9-815A5586F273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6133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B1DC8-4551-47FE-96AC-10925C4AC8F1}" type="datetimeFigureOut">
              <a:rPr lang="es-AR" smtClean="0"/>
              <a:pPr/>
              <a:t>22/11/2018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310D-5349-452C-A2E9-815A5586F273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71474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B1DC8-4551-47FE-96AC-10925C4AC8F1}" type="datetimeFigureOut">
              <a:rPr lang="es-AR" smtClean="0"/>
              <a:pPr/>
              <a:t>22/11/2018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1310D-5349-452C-A2E9-815A5586F273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22331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emf"/><Relationship Id="rId5" Type="http://schemas.openxmlformats.org/officeDocument/2006/relationships/image" Target="../media/image3.emf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3.emf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microsoft.com/office/2007/relationships/hdphoto" Target="../media/hdphoto1.wdp"/><Relationship Id="rId4" Type="http://schemas.openxmlformats.org/officeDocument/2006/relationships/image" Target="../media/image23.jpeg"/><Relationship Id="rId9" Type="http://schemas.openxmlformats.org/officeDocument/2006/relationships/image" Target="../media/image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3.emf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13" Type="http://schemas.openxmlformats.org/officeDocument/2006/relationships/image" Target="../media/image57.tiff"/><Relationship Id="rId18" Type="http://schemas.openxmlformats.org/officeDocument/2006/relationships/image" Target="../media/image62.tiff"/><Relationship Id="rId3" Type="http://schemas.openxmlformats.org/officeDocument/2006/relationships/image" Target="../media/image47.png"/><Relationship Id="rId7" Type="http://schemas.openxmlformats.org/officeDocument/2006/relationships/image" Target="../media/image51.tiff"/><Relationship Id="rId12" Type="http://schemas.openxmlformats.org/officeDocument/2006/relationships/image" Target="../media/image56.png"/><Relationship Id="rId17" Type="http://schemas.openxmlformats.org/officeDocument/2006/relationships/image" Target="../media/image61.jpe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60.tiff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tiff"/><Relationship Id="rId11" Type="http://schemas.openxmlformats.org/officeDocument/2006/relationships/image" Target="../media/image55.tiff"/><Relationship Id="rId5" Type="http://schemas.openxmlformats.org/officeDocument/2006/relationships/image" Target="../media/image49.tiff"/><Relationship Id="rId15" Type="http://schemas.openxmlformats.org/officeDocument/2006/relationships/image" Target="../media/image59.tiff"/><Relationship Id="rId10" Type="http://schemas.openxmlformats.org/officeDocument/2006/relationships/image" Target="../media/image54.png"/><Relationship Id="rId19" Type="http://schemas.openxmlformats.org/officeDocument/2006/relationships/image" Target="../media/image3.emf"/><Relationship Id="rId4" Type="http://schemas.openxmlformats.org/officeDocument/2006/relationships/image" Target="../media/image48.png"/><Relationship Id="rId9" Type="http://schemas.openxmlformats.org/officeDocument/2006/relationships/image" Target="../media/image53.tiff"/><Relationship Id="rId14" Type="http://schemas.openxmlformats.org/officeDocument/2006/relationships/image" Target="../media/image5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6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cumar.gob.ar/wp-content/uploads/2016/12/DSC_540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817730"/>
            <a:ext cx="5996539" cy="510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D098E613-8AC0-E744-AC77-745DAC16BD97}"/>
              </a:ext>
            </a:extLst>
          </p:cNvPr>
          <p:cNvSpPr txBox="1"/>
          <p:nvPr/>
        </p:nvSpPr>
        <p:spPr>
          <a:xfrm>
            <a:off x="6492481" y="1329313"/>
            <a:ext cx="485775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solidFill>
                  <a:srgbClr val="2794D2"/>
                </a:solidFill>
                <a:latin typeface="Gotham"/>
              </a:rPr>
              <a:t>OBJETIVOS:</a:t>
            </a:r>
            <a:endParaRPr lang="es-AR" sz="2400" b="1" dirty="0">
              <a:solidFill>
                <a:srgbClr val="2794D2"/>
              </a:solidFill>
              <a:latin typeface="Gotham"/>
            </a:endParaRPr>
          </a:p>
          <a:p>
            <a:endParaRPr lang="es-AR" sz="2400" b="1" dirty="0">
              <a:solidFill>
                <a:schemeClr val="bg2">
                  <a:lumMod val="25000"/>
                </a:schemeClr>
              </a:solidFill>
              <a:latin typeface="Gotham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2200" dirty="0">
                <a:solidFill>
                  <a:schemeClr val="bg2">
                    <a:lumMod val="25000"/>
                  </a:schemeClr>
                </a:solidFill>
                <a:latin typeface="Gotham"/>
              </a:rPr>
              <a:t>Completar </a:t>
            </a:r>
            <a:r>
              <a:rPr lang="es-AR" sz="2200" dirty="0" smtClean="0">
                <a:solidFill>
                  <a:schemeClr val="bg2">
                    <a:lumMod val="25000"/>
                  </a:schemeClr>
                </a:solidFill>
                <a:latin typeface="Gotham"/>
              </a:rPr>
              <a:t>dossier </a:t>
            </a:r>
            <a:r>
              <a:rPr lang="es-AR" sz="2200" dirty="0">
                <a:solidFill>
                  <a:schemeClr val="bg2">
                    <a:lumMod val="25000"/>
                  </a:schemeClr>
                </a:solidFill>
                <a:latin typeface="Gotham"/>
              </a:rPr>
              <a:t>de barrio /UREM con información actualizada de fuentes primarias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AR" sz="2200" dirty="0">
              <a:solidFill>
                <a:schemeClr val="bg2">
                  <a:lumMod val="25000"/>
                </a:schemeClr>
              </a:solidFill>
              <a:latin typeface="Gotham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2200" dirty="0">
                <a:solidFill>
                  <a:schemeClr val="bg2">
                    <a:lumMod val="25000"/>
                  </a:schemeClr>
                </a:solidFill>
                <a:latin typeface="Gotham"/>
              </a:rPr>
              <a:t>Relevamientos comparables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AR" sz="2200" dirty="0">
              <a:solidFill>
                <a:schemeClr val="bg2">
                  <a:lumMod val="25000"/>
                </a:schemeClr>
              </a:solidFill>
              <a:latin typeface="Gotham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2200" dirty="0">
                <a:solidFill>
                  <a:schemeClr val="bg2">
                    <a:lumMod val="25000"/>
                  </a:schemeClr>
                </a:solidFill>
                <a:latin typeface="Gotham"/>
              </a:rPr>
              <a:t>Detección de casos </a:t>
            </a:r>
            <a:r>
              <a:rPr lang="es-AR" sz="2200" dirty="0" smtClean="0">
                <a:solidFill>
                  <a:schemeClr val="bg2">
                    <a:lumMod val="25000"/>
                  </a:schemeClr>
                </a:solidFill>
                <a:latin typeface="Gotham"/>
              </a:rPr>
              <a:t>centinela </a:t>
            </a:r>
            <a:r>
              <a:rPr lang="es-AR" sz="2200" dirty="0">
                <a:solidFill>
                  <a:schemeClr val="bg2">
                    <a:lumMod val="25000"/>
                  </a:schemeClr>
                </a:solidFill>
                <a:latin typeface="Gotham"/>
              </a:rPr>
              <a:t>individuales y comunitarios para seguimiento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 smtClean="0">
                <a:solidFill>
                  <a:schemeClr val="bg1"/>
                </a:solidFill>
                <a:latin typeface="Gotham"/>
              </a:rPr>
              <a:t>EISAAR</a:t>
            </a:r>
            <a:endParaRPr lang="es-ES" sz="2400" b="1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" y="6732871"/>
            <a:ext cx="12192000" cy="125129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8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E:\Gmail\CAM01884.jp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43482" y="895498"/>
            <a:ext cx="4948518" cy="2511845"/>
          </a:xfrm>
          <a:prstGeom prst="rect">
            <a:avLst/>
          </a:prstGeom>
          <a:ln>
            <a:noFill/>
          </a:ln>
          <a:effectLst/>
          <a:extLst>
            <a:ext uri="{53640926-AAD7-44d8-BBD7-CCE9431645EC}">
              <a14:shadowObscure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3481" y="3195086"/>
            <a:ext cx="4948519" cy="2579571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16395" y="1615153"/>
            <a:ext cx="601069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s-ES_tradnl" sz="2200" dirty="0">
                <a:latin typeface="Gotham"/>
              </a:rPr>
              <a:t> Dossier del barrio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s-ES_tradnl" sz="2200" dirty="0" smtClean="0">
                <a:latin typeface="Gotham"/>
              </a:rPr>
              <a:t> </a:t>
            </a:r>
            <a:r>
              <a:rPr lang="es-ES_tradnl" sz="2200" dirty="0">
                <a:latin typeface="Gotham"/>
              </a:rPr>
              <a:t>Encuesta comunitaria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s-ES_tradnl" sz="2200" dirty="0" smtClean="0">
                <a:latin typeface="Gotham"/>
              </a:rPr>
              <a:t> </a:t>
            </a:r>
            <a:r>
              <a:rPr lang="es-ES_tradnl" sz="2200" dirty="0">
                <a:latin typeface="Gotham"/>
              </a:rPr>
              <a:t>Encuesta Vivienda – Hogar – Persona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s-ES_tradnl" sz="2200" dirty="0" smtClean="0">
                <a:latin typeface="Gotham"/>
              </a:rPr>
              <a:t> </a:t>
            </a:r>
            <a:r>
              <a:rPr lang="es-ES_tradnl" sz="2200" dirty="0">
                <a:latin typeface="Gotham"/>
              </a:rPr>
              <a:t>Evaluación ambiental - médica – </a:t>
            </a:r>
            <a:r>
              <a:rPr lang="es-ES_tradnl" sz="2200" dirty="0">
                <a:latin typeface="Gotham"/>
              </a:rPr>
              <a:t> </a:t>
            </a:r>
            <a:r>
              <a:rPr lang="es-ES_tradnl" sz="2200" dirty="0" smtClean="0">
                <a:latin typeface="Gotham"/>
              </a:rPr>
              <a:t>  </a:t>
            </a:r>
            <a:r>
              <a:rPr lang="es-ES_tradnl" sz="2200" dirty="0" smtClean="0">
                <a:latin typeface="Gotham"/>
              </a:rPr>
              <a:t>laboratorio</a:t>
            </a:r>
            <a:endParaRPr lang="es-ES_tradnl" sz="2200" dirty="0">
              <a:latin typeface="Gotham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s-ES_tradnl" sz="2200" dirty="0" smtClean="0">
                <a:latin typeface="Gotham"/>
              </a:rPr>
              <a:t> </a:t>
            </a:r>
            <a:r>
              <a:rPr lang="es-ES_tradnl" sz="2200" dirty="0">
                <a:latin typeface="Gotham"/>
              </a:rPr>
              <a:t>Análisis – Informe – Recomendaciones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s-ES_tradnl" sz="2200" dirty="0" smtClean="0">
                <a:latin typeface="Gotham"/>
              </a:rPr>
              <a:t> </a:t>
            </a:r>
            <a:r>
              <a:rPr lang="es-ES_tradnl" sz="2200" dirty="0">
                <a:latin typeface="Gotham"/>
              </a:rPr>
              <a:t>Intervenciones – Gestión de casos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s-ES_tradnl" sz="2200" dirty="0" smtClean="0">
                <a:latin typeface="Gotham"/>
              </a:rPr>
              <a:t> </a:t>
            </a:r>
            <a:r>
              <a:rPr lang="es-ES_tradnl" sz="2200" dirty="0">
                <a:latin typeface="Gotham"/>
              </a:rPr>
              <a:t>Evaluación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 smtClean="0">
                <a:solidFill>
                  <a:schemeClr val="bg1"/>
                </a:solidFill>
                <a:latin typeface="Gotham"/>
              </a:rPr>
              <a:t>EISAAR</a:t>
            </a:r>
            <a:endParaRPr lang="es-ES" sz="2400" b="1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" y="6732871"/>
            <a:ext cx="12192000" cy="12512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5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7814330"/>
              </p:ext>
            </p:extLst>
          </p:nvPr>
        </p:nvGraphicFramePr>
        <p:xfrm>
          <a:off x="3253822" y="1044562"/>
          <a:ext cx="5688048" cy="491473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800469">
                  <a:extLst>
                    <a:ext uri="{9D8B030D-6E8A-4147-A177-3AD203B41FA5}">
                      <a16:colId xmlns:a16="http://schemas.microsoft.com/office/drawing/2014/main" xmlns="" val="3999157776"/>
                    </a:ext>
                  </a:extLst>
                </a:gridCol>
                <a:gridCol w="1376413">
                  <a:extLst>
                    <a:ext uri="{9D8B030D-6E8A-4147-A177-3AD203B41FA5}">
                      <a16:colId xmlns:a16="http://schemas.microsoft.com/office/drawing/2014/main" xmlns="" val="3244705244"/>
                    </a:ext>
                  </a:extLst>
                </a:gridCol>
                <a:gridCol w="1511166">
                  <a:extLst>
                    <a:ext uri="{9D8B030D-6E8A-4147-A177-3AD203B41FA5}">
                      <a16:colId xmlns:a16="http://schemas.microsoft.com/office/drawing/2014/main" xmlns="" val="658172142"/>
                    </a:ext>
                  </a:extLst>
                </a:gridCol>
              </a:tblGrid>
              <a:tr h="289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b="1" dirty="0">
                          <a:effectLst/>
                          <a:latin typeface="Gotham"/>
                        </a:rPr>
                        <a:t>Municipio</a:t>
                      </a:r>
                      <a:endParaRPr lang="es-ES" sz="1600" b="1" dirty="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b="1">
                          <a:effectLst/>
                          <a:latin typeface="Gotham"/>
                        </a:rPr>
                        <a:t>Hogares</a:t>
                      </a:r>
                      <a:endParaRPr lang="es-ES" sz="1600" b="1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b="1" dirty="0">
                          <a:effectLst/>
                          <a:latin typeface="Gotham"/>
                        </a:rPr>
                        <a:t>Personas</a:t>
                      </a:r>
                      <a:endParaRPr lang="es-ES" sz="1600" b="1" dirty="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61876341"/>
                  </a:ext>
                </a:extLst>
              </a:tr>
              <a:tr h="289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>
                          <a:effectLst/>
                          <a:latin typeface="Gotham"/>
                        </a:rPr>
                        <a:t>Almirante Brown</a:t>
                      </a:r>
                      <a:endParaRPr lang="es-ES" sz="1600" dirty="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1226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4.799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extLst>
                  <a:ext uri="{0D108BD9-81ED-4DB2-BD59-A6C34878D82A}">
                    <a16:rowId xmlns:a16="http://schemas.microsoft.com/office/drawing/2014/main" xmlns="" val="2920217869"/>
                  </a:ext>
                </a:extLst>
              </a:tr>
              <a:tr h="289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>
                          <a:effectLst/>
                          <a:latin typeface="Gotham"/>
                        </a:rPr>
                        <a:t>Avellaneda</a:t>
                      </a:r>
                      <a:endParaRPr lang="es-ES" sz="1600" dirty="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802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3.691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extLst>
                  <a:ext uri="{0D108BD9-81ED-4DB2-BD59-A6C34878D82A}">
                    <a16:rowId xmlns:a16="http://schemas.microsoft.com/office/drawing/2014/main" xmlns="" val="345172970"/>
                  </a:ext>
                </a:extLst>
              </a:tr>
              <a:tr h="289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>
                          <a:effectLst/>
                          <a:latin typeface="Gotham"/>
                        </a:rPr>
                        <a:t>CABA</a:t>
                      </a:r>
                      <a:endParaRPr lang="es-ES" sz="1600" dirty="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1.194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4.950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extLst>
                  <a:ext uri="{0D108BD9-81ED-4DB2-BD59-A6C34878D82A}">
                    <a16:rowId xmlns:a16="http://schemas.microsoft.com/office/drawing/2014/main" xmlns="" val="3052956759"/>
                  </a:ext>
                </a:extLst>
              </a:tr>
              <a:tr h="289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>
                          <a:effectLst/>
                          <a:latin typeface="Gotham"/>
                        </a:rPr>
                        <a:t>Cañuelas</a:t>
                      </a:r>
                      <a:endParaRPr lang="es-ES" sz="1600" dirty="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258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1.129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extLst>
                  <a:ext uri="{0D108BD9-81ED-4DB2-BD59-A6C34878D82A}">
                    <a16:rowId xmlns:a16="http://schemas.microsoft.com/office/drawing/2014/main" xmlns="" val="1897661916"/>
                  </a:ext>
                </a:extLst>
              </a:tr>
              <a:tr h="289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Esteban Echeverría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1.643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6.939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extLst>
                  <a:ext uri="{0D108BD9-81ED-4DB2-BD59-A6C34878D82A}">
                    <a16:rowId xmlns:a16="http://schemas.microsoft.com/office/drawing/2014/main" xmlns="" val="988877082"/>
                  </a:ext>
                </a:extLst>
              </a:tr>
              <a:tr h="289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Ezeiza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748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3.018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extLst>
                  <a:ext uri="{0D108BD9-81ED-4DB2-BD59-A6C34878D82A}">
                    <a16:rowId xmlns:a16="http://schemas.microsoft.com/office/drawing/2014/main" xmlns="" val="952576179"/>
                  </a:ext>
                </a:extLst>
              </a:tr>
              <a:tr h="289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General Las Heras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63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281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extLst>
                  <a:ext uri="{0D108BD9-81ED-4DB2-BD59-A6C34878D82A}">
                    <a16:rowId xmlns:a16="http://schemas.microsoft.com/office/drawing/2014/main" xmlns="" val="2855820995"/>
                  </a:ext>
                </a:extLst>
              </a:tr>
              <a:tr h="289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La Matanza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2864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11.606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extLst>
                  <a:ext uri="{0D108BD9-81ED-4DB2-BD59-A6C34878D82A}">
                    <a16:rowId xmlns:a16="http://schemas.microsoft.com/office/drawing/2014/main" xmlns="" val="4024394362"/>
                  </a:ext>
                </a:extLst>
              </a:tr>
              <a:tr h="289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Lanús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2.402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8.280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extLst>
                  <a:ext uri="{0D108BD9-81ED-4DB2-BD59-A6C34878D82A}">
                    <a16:rowId xmlns:a16="http://schemas.microsoft.com/office/drawing/2014/main" xmlns="" val="3234347532"/>
                  </a:ext>
                </a:extLst>
              </a:tr>
              <a:tr h="289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Lomas de Zamora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3.954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16.628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extLst>
                  <a:ext uri="{0D108BD9-81ED-4DB2-BD59-A6C34878D82A}">
                    <a16:rowId xmlns:a16="http://schemas.microsoft.com/office/drawing/2014/main" xmlns="" val="3773849672"/>
                  </a:ext>
                </a:extLst>
              </a:tr>
              <a:tr h="289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Marcos Paz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405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1.732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extLst>
                  <a:ext uri="{0D108BD9-81ED-4DB2-BD59-A6C34878D82A}">
                    <a16:rowId xmlns:a16="http://schemas.microsoft.com/office/drawing/2014/main" xmlns="" val="1841133315"/>
                  </a:ext>
                </a:extLst>
              </a:tr>
              <a:tr h="289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Merlo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1.211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5.094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extLst>
                  <a:ext uri="{0D108BD9-81ED-4DB2-BD59-A6C34878D82A}">
                    <a16:rowId xmlns:a16="http://schemas.microsoft.com/office/drawing/2014/main" xmlns="" val="3813755126"/>
                  </a:ext>
                </a:extLst>
              </a:tr>
              <a:tr h="289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Morón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117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479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extLst>
                  <a:ext uri="{0D108BD9-81ED-4DB2-BD59-A6C34878D82A}">
                    <a16:rowId xmlns:a16="http://schemas.microsoft.com/office/drawing/2014/main" xmlns="" val="52730705"/>
                  </a:ext>
                </a:extLst>
              </a:tr>
              <a:tr h="289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Presidente Perón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443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1.997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extLst>
                  <a:ext uri="{0D108BD9-81ED-4DB2-BD59-A6C34878D82A}">
                    <a16:rowId xmlns:a16="http://schemas.microsoft.com/office/drawing/2014/main" xmlns="" val="850212120"/>
                  </a:ext>
                </a:extLst>
              </a:tr>
              <a:tr h="289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San Vicente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990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/>
                        </a:rPr>
                        <a:t>4.246</a:t>
                      </a:r>
                      <a:endParaRPr lang="es-ES" sz="160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/>
                </a:tc>
                <a:extLst>
                  <a:ext uri="{0D108BD9-81ED-4DB2-BD59-A6C34878D82A}">
                    <a16:rowId xmlns:a16="http://schemas.microsoft.com/office/drawing/2014/main" xmlns="" val="923876994"/>
                  </a:ext>
                </a:extLst>
              </a:tr>
              <a:tr h="2891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b="1" dirty="0">
                          <a:effectLst/>
                          <a:latin typeface="Gotham"/>
                        </a:rPr>
                        <a:t>Total</a:t>
                      </a:r>
                      <a:endParaRPr lang="es-ES" sz="1600" b="1" dirty="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b="1" dirty="0">
                          <a:effectLst/>
                          <a:latin typeface="Gotham"/>
                        </a:rPr>
                        <a:t>18.320</a:t>
                      </a:r>
                      <a:endParaRPr lang="es-ES" sz="1600" b="1" dirty="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b="1" dirty="0">
                          <a:effectLst/>
                          <a:latin typeface="Gotham"/>
                        </a:rPr>
                        <a:t>74.869</a:t>
                      </a:r>
                      <a:endParaRPr lang="es-ES" sz="1600" b="1" dirty="0">
                        <a:solidFill>
                          <a:sysClr val="windowText" lastClr="000000"/>
                        </a:solidFill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1708" marR="61708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9275800"/>
                  </a:ext>
                </a:extLst>
              </a:tr>
            </a:tbl>
          </a:graphicData>
        </a:graphic>
      </p:graphicFrame>
      <p:sp>
        <p:nvSpPr>
          <p:cNvPr id="11" name="Rectángulo 10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 smtClean="0">
                <a:solidFill>
                  <a:schemeClr val="bg1"/>
                </a:solidFill>
                <a:latin typeface="Gotham"/>
              </a:rPr>
              <a:t>RESULTADOS </a:t>
            </a:r>
            <a:r>
              <a:rPr lang="es-AR" sz="2400" dirty="0" smtClean="0">
                <a:solidFill>
                  <a:schemeClr val="bg1"/>
                </a:solidFill>
                <a:latin typeface="Gotham"/>
              </a:rPr>
              <a:t>EISAAR 2017-2018</a:t>
            </a:r>
            <a:endParaRPr lang="es-ES" sz="2400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6732871"/>
            <a:ext cx="12192000" cy="12512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83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532478124"/>
              </p:ext>
            </p:extLst>
          </p:nvPr>
        </p:nvGraphicFramePr>
        <p:xfrm>
          <a:off x="1052024" y="953750"/>
          <a:ext cx="10068702" cy="4973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Rectángulo 13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 smtClean="0">
                <a:solidFill>
                  <a:schemeClr val="bg1"/>
                </a:solidFill>
                <a:latin typeface="Gotham"/>
              </a:rPr>
              <a:t>PERSONAS ALCANZADAS</a:t>
            </a:r>
            <a:endParaRPr lang="es-ES" sz="2400" b="1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" y="6732871"/>
            <a:ext cx="12192000" cy="125129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0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408" y="1174283"/>
            <a:ext cx="9425109" cy="4633550"/>
          </a:xfrm>
        </p:spPr>
      </p:pic>
      <p:sp>
        <p:nvSpPr>
          <p:cNvPr id="10" name="Rectángulo 9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 smtClean="0">
                <a:solidFill>
                  <a:schemeClr val="bg1"/>
                </a:solidFill>
                <a:latin typeface="Gotham"/>
              </a:rPr>
              <a:t>RESULTADOS </a:t>
            </a:r>
            <a:r>
              <a:rPr lang="es-AR" sz="2400" dirty="0" smtClean="0">
                <a:solidFill>
                  <a:schemeClr val="bg1"/>
                </a:solidFill>
                <a:latin typeface="Gotham"/>
              </a:rPr>
              <a:t>EISAAR</a:t>
            </a:r>
            <a:endParaRPr lang="es-ES" sz="2400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6732871"/>
            <a:ext cx="12192000" cy="12512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/>
          <p:cNvGrpSpPr/>
          <p:nvPr/>
        </p:nvGrpSpPr>
        <p:grpSpPr>
          <a:xfrm>
            <a:off x="1491917" y="1107057"/>
            <a:ext cx="8768614" cy="4878666"/>
            <a:chOff x="210517" y="919978"/>
            <a:chExt cx="10672636" cy="5938022"/>
          </a:xfrm>
        </p:grpSpPr>
        <p:pic>
          <p:nvPicPr>
            <p:cNvPr id="8" name="Imagen 7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517" y="919978"/>
              <a:ext cx="10672636" cy="59380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ángulo 6"/>
            <p:cNvSpPr/>
            <p:nvPr/>
          </p:nvSpPr>
          <p:spPr>
            <a:xfrm>
              <a:off x="8337381" y="6364941"/>
              <a:ext cx="1756877" cy="327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1" name="Rectángulo 10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 smtClean="0">
                <a:solidFill>
                  <a:schemeClr val="bg1"/>
                </a:solidFill>
                <a:latin typeface="Gotham"/>
              </a:rPr>
              <a:t>MAPA EPIDEMIOLÓGICO AMBIENTAL</a:t>
            </a:r>
            <a:endParaRPr lang="es-ES" sz="2400" b="1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" y="6732871"/>
            <a:ext cx="12192000" cy="12512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1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 smtClean="0">
                <a:solidFill>
                  <a:schemeClr val="bg1"/>
                </a:solidFill>
                <a:latin typeface="Gotham"/>
              </a:rPr>
              <a:t>MAPA EPIDEMIOLÓGICO AMBIENTAL</a:t>
            </a:r>
            <a:endParaRPr lang="es-ES" sz="2400" b="1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6732871"/>
            <a:ext cx="12192000" cy="12512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  <p:grpSp>
        <p:nvGrpSpPr>
          <p:cNvPr id="9" name="Agrupar 2"/>
          <p:cNvGrpSpPr/>
          <p:nvPr/>
        </p:nvGrpSpPr>
        <p:grpSpPr>
          <a:xfrm>
            <a:off x="1706116" y="1321075"/>
            <a:ext cx="8435744" cy="4213451"/>
            <a:chOff x="0" y="1126765"/>
            <a:chExt cx="10846309" cy="5417470"/>
          </a:xfrm>
        </p:grpSpPr>
        <p:pic>
          <p:nvPicPr>
            <p:cNvPr id="10" name="Imagen 9"/>
            <p:cNvPicPr/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1126765"/>
              <a:ext cx="10846309" cy="541747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Rectángulo 11"/>
            <p:cNvSpPr/>
            <p:nvPr/>
          </p:nvSpPr>
          <p:spPr>
            <a:xfrm>
              <a:off x="8680798" y="6113929"/>
              <a:ext cx="1485178" cy="3344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4312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 smtClean="0">
                <a:solidFill>
                  <a:schemeClr val="bg1"/>
                </a:solidFill>
                <a:latin typeface="Gotham"/>
              </a:rPr>
              <a:t>MAPA EPIDEMIOLÓGICO AMBIENTAL</a:t>
            </a:r>
            <a:endParaRPr lang="es-ES" sz="2400" b="1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6732871"/>
            <a:ext cx="12192000" cy="12512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  <p:grpSp>
        <p:nvGrpSpPr>
          <p:cNvPr id="16" name="Agrupar 2"/>
          <p:cNvGrpSpPr/>
          <p:nvPr/>
        </p:nvGrpSpPr>
        <p:grpSpPr>
          <a:xfrm>
            <a:off x="1694308" y="1282367"/>
            <a:ext cx="8495376" cy="4232910"/>
            <a:chOff x="197225" y="1069407"/>
            <a:chExt cx="10807964" cy="5385181"/>
          </a:xfrm>
        </p:grpSpPr>
        <p:pic>
          <p:nvPicPr>
            <p:cNvPr id="17" name="Imagen 16"/>
            <p:cNvPicPr/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7225" y="1069407"/>
              <a:ext cx="10807964" cy="538518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8" name="Rectángulo 17"/>
            <p:cNvSpPr/>
            <p:nvPr/>
          </p:nvSpPr>
          <p:spPr>
            <a:xfrm>
              <a:off x="8552535" y="6112075"/>
              <a:ext cx="1554142" cy="3296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759892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9046743" y="1559195"/>
            <a:ext cx="272495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>
                <a:latin typeface="Gotham"/>
              </a:rPr>
              <a:t>Septiembre 2017</a:t>
            </a:r>
            <a:r>
              <a:rPr lang="es-AR" sz="2000" dirty="0">
                <a:latin typeface="Gotham"/>
              </a:rPr>
              <a:t>: Acta acuerdo entre </a:t>
            </a:r>
            <a:r>
              <a:rPr lang="es-AR" sz="2000" b="1" dirty="0">
                <a:solidFill>
                  <a:srgbClr val="2794D2"/>
                </a:solidFill>
                <a:latin typeface="Gotham"/>
              </a:rPr>
              <a:t>SAM, SAP, ATA </a:t>
            </a:r>
            <a:r>
              <a:rPr lang="es-AR" sz="2000" dirty="0">
                <a:latin typeface="Gotham"/>
              </a:rPr>
              <a:t>y ACUMAR que define el listado de enfermedades con carga ambiental para CMR. </a:t>
            </a:r>
          </a:p>
          <a:p>
            <a:endParaRPr lang="es-AR" sz="2000" dirty="0">
              <a:latin typeface="Gotham"/>
            </a:endParaRPr>
          </a:p>
          <a:p>
            <a:r>
              <a:rPr lang="es-AR" sz="2000" b="1" dirty="0">
                <a:latin typeface="Gotham"/>
              </a:rPr>
              <a:t>Fuentes secundarias</a:t>
            </a:r>
            <a:r>
              <a:rPr lang="es-AR" sz="2000" dirty="0">
                <a:latin typeface="Gotham"/>
              </a:rPr>
              <a:t>: </a:t>
            </a:r>
            <a:r>
              <a:rPr lang="es-AR" sz="2000" b="1" dirty="0">
                <a:solidFill>
                  <a:srgbClr val="2794D2"/>
                </a:solidFill>
                <a:latin typeface="Gotham"/>
              </a:rPr>
              <a:t>RENAC, INC, DEIS, SNVS, SIVILA</a:t>
            </a:r>
            <a:endParaRPr lang="es-ES" sz="2000" b="1" dirty="0">
              <a:solidFill>
                <a:srgbClr val="2794D2"/>
              </a:solidFill>
              <a:latin typeface="Gotham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65450" y="5715671"/>
            <a:ext cx="165462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000" dirty="0">
                <a:solidFill>
                  <a:srgbClr val="000000"/>
                </a:solidFill>
                <a:latin typeface="Gotham"/>
                <a:ea typeface="Arial" panose="020B0604020202020204" pitchFamily="34" charset="0"/>
                <a:cs typeface="Arial" panose="020B0604020202020204" pitchFamily="34" charset="0"/>
              </a:rPr>
              <a:t>Fuente: DSyEA ACUMAR</a:t>
            </a:r>
            <a:endParaRPr lang="es-ES" sz="1000" dirty="0">
              <a:latin typeface="Gotham"/>
            </a:endParaRPr>
          </a:p>
        </p:txBody>
      </p:sp>
      <p:pic>
        <p:nvPicPr>
          <p:cNvPr id="9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95435"/>
            <a:ext cx="12192000" cy="125129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xmlns="" id="{B78105F6-D793-0A48-8F50-E91DA8F2A4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494582"/>
              </p:ext>
            </p:extLst>
          </p:nvPr>
        </p:nvGraphicFramePr>
        <p:xfrm>
          <a:off x="853367" y="1324646"/>
          <a:ext cx="7887300" cy="46958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33886">
                  <a:extLst>
                    <a:ext uri="{9D8B030D-6E8A-4147-A177-3AD203B41FA5}">
                      <a16:colId xmlns:a16="http://schemas.microsoft.com/office/drawing/2014/main" xmlns="" val="498374026"/>
                    </a:ext>
                  </a:extLst>
                </a:gridCol>
                <a:gridCol w="654518">
                  <a:extLst>
                    <a:ext uri="{9D8B030D-6E8A-4147-A177-3AD203B41FA5}">
                      <a16:colId xmlns:a16="http://schemas.microsoft.com/office/drawing/2014/main" xmlns="" val="1726466964"/>
                    </a:ext>
                  </a:extLst>
                </a:gridCol>
                <a:gridCol w="798896">
                  <a:extLst>
                    <a:ext uri="{9D8B030D-6E8A-4147-A177-3AD203B41FA5}">
                      <a16:colId xmlns:a16="http://schemas.microsoft.com/office/drawing/2014/main" xmlns="" val="6969565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2000" b="1" dirty="0">
                          <a:effectLst/>
                          <a:latin typeface="Gotham"/>
                        </a:rPr>
                        <a:t>EVENTOS PRIORIZADOS </a:t>
                      </a:r>
                      <a:endParaRPr lang="es-AR" sz="2000" b="1" dirty="0">
                        <a:effectLst/>
                        <a:latin typeface="Gotham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2000" b="1" dirty="0">
                          <a:effectLst/>
                          <a:latin typeface="Gotham"/>
                        </a:rPr>
                        <a:t>1ª</a:t>
                      </a:r>
                      <a:endParaRPr lang="es-AR" sz="2000" b="1" dirty="0">
                        <a:effectLst/>
                        <a:latin typeface="Gotham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2000" b="1" dirty="0">
                          <a:effectLst/>
                          <a:latin typeface="Gotham"/>
                        </a:rPr>
                        <a:t>2ª</a:t>
                      </a:r>
                      <a:endParaRPr lang="es-AR" sz="2000" b="1" dirty="0">
                        <a:effectLst/>
                        <a:latin typeface="Gotham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627704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AR" sz="2000" dirty="0">
                          <a:effectLst/>
                          <a:latin typeface="Gotham"/>
                        </a:rPr>
                        <a:t>Abortos espontáneos</a:t>
                      </a:r>
                      <a:endParaRPr lang="es-AR" sz="2000" dirty="0">
                        <a:effectLst/>
                        <a:latin typeface="Gotham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SI</a:t>
                      </a:r>
                      <a:endParaRPr lang="es-AR" sz="1800" dirty="0">
                        <a:effectLst/>
                        <a:latin typeface="Gotham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SI</a:t>
                      </a:r>
                      <a:endParaRPr lang="es-AR" sz="1800">
                        <a:effectLst/>
                        <a:latin typeface="Gotham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7425680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AR" sz="2000">
                          <a:effectLst/>
                          <a:latin typeface="Gotham"/>
                        </a:rPr>
                        <a:t>Bajo peso al nacer – Prematurez</a:t>
                      </a:r>
                      <a:endParaRPr lang="es-AR" sz="2000">
                        <a:effectLst/>
                        <a:latin typeface="Gotham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SI</a:t>
                      </a:r>
                      <a:endParaRPr lang="es-AR" sz="1800" dirty="0">
                        <a:effectLst/>
                        <a:latin typeface="Gotham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SI</a:t>
                      </a:r>
                      <a:endParaRPr lang="es-AR" sz="1800" dirty="0">
                        <a:effectLst/>
                        <a:latin typeface="Gotham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9636495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AR" sz="2000">
                          <a:effectLst/>
                          <a:latin typeface="Gotham"/>
                        </a:rPr>
                        <a:t>Diarreas agudas</a:t>
                      </a:r>
                      <a:endParaRPr lang="es-AR" sz="2000">
                        <a:effectLst/>
                        <a:latin typeface="Gotham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SI</a:t>
                      </a:r>
                      <a:endParaRPr lang="es-AR" sz="1800" dirty="0">
                        <a:effectLst/>
                        <a:latin typeface="Gotham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SI</a:t>
                      </a:r>
                      <a:endParaRPr lang="es-AR" sz="1800" dirty="0">
                        <a:effectLst/>
                        <a:latin typeface="Gotham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8302924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AR" sz="2000">
                          <a:effectLst/>
                          <a:latin typeface="Gotham"/>
                        </a:rPr>
                        <a:t>Afecciones de la piel</a:t>
                      </a:r>
                      <a:endParaRPr lang="es-AR" sz="2000">
                        <a:effectLst/>
                        <a:latin typeface="Gotham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SI</a:t>
                      </a:r>
                      <a:endParaRPr lang="es-AR" sz="1800" dirty="0">
                        <a:effectLst/>
                        <a:latin typeface="Gotham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SI</a:t>
                      </a:r>
                      <a:endParaRPr lang="es-AR" sz="1800" dirty="0">
                        <a:effectLst/>
                        <a:latin typeface="Gotham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7559521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AR" sz="2000" dirty="0">
                          <a:effectLst/>
                          <a:latin typeface="Gotham"/>
                        </a:rPr>
                        <a:t>Enfermedades respiratorias aguda (alta y/o baja)</a:t>
                      </a:r>
                      <a:endParaRPr lang="es-AR" sz="2000" dirty="0">
                        <a:effectLst/>
                        <a:latin typeface="Gotham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SI</a:t>
                      </a:r>
                      <a:endParaRPr lang="es-AR" sz="1800" dirty="0">
                        <a:effectLst/>
                        <a:latin typeface="Gotham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SI</a:t>
                      </a:r>
                      <a:endParaRPr lang="es-AR" sz="1800" dirty="0">
                        <a:effectLst/>
                        <a:latin typeface="Gotham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5168332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AR" sz="2000">
                          <a:effectLst/>
                          <a:latin typeface="Gotham"/>
                        </a:rPr>
                        <a:t>Enfermedad respiratoria crónica</a:t>
                      </a:r>
                      <a:endParaRPr lang="es-AR" sz="2000">
                        <a:effectLst/>
                        <a:latin typeface="Gotham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SI</a:t>
                      </a:r>
                      <a:endParaRPr lang="es-AR" sz="1800">
                        <a:effectLst/>
                        <a:latin typeface="Gotham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NO</a:t>
                      </a:r>
                      <a:endParaRPr lang="es-AR" sz="1800" dirty="0">
                        <a:effectLst/>
                        <a:latin typeface="Gotham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6056879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AR" sz="2000">
                          <a:effectLst/>
                          <a:latin typeface="Gotham"/>
                        </a:rPr>
                        <a:t>Anomalías congénitas</a:t>
                      </a:r>
                      <a:endParaRPr lang="es-AR" sz="2000">
                        <a:effectLst/>
                        <a:latin typeface="Gotham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NO</a:t>
                      </a:r>
                      <a:endParaRPr lang="es-AR" sz="1800">
                        <a:effectLst/>
                        <a:latin typeface="Gotham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SI</a:t>
                      </a:r>
                      <a:endParaRPr lang="es-AR" sz="1800" dirty="0">
                        <a:effectLst/>
                        <a:latin typeface="Gotham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0426155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AR" sz="2000">
                          <a:effectLst/>
                          <a:latin typeface="Gotham"/>
                        </a:rPr>
                        <a:t>Cáncer (pulmón, piel, vejiga, leucemia)</a:t>
                      </a:r>
                      <a:endParaRPr lang="es-AR" sz="2000">
                        <a:effectLst/>
                        <a:latin typeface="Gotham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SI</a:t>
                      </a:r>
                      <a:endParaRPr lang="es-AR" sz="1800" dirty="0">
                        <a:effectLst/>
                        <a:latin typeface="Gotham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SI</a:t>
                      </a:r>
                      <a:endParaRPr lang="es-AR" sz="1800" dirty="0">
                        <a:effectLst/>
                        <a:latin typeface="Gotham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4559732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AR" sz="2000" dirty="0">
                          <a:effectLst/>
                          <a:latin typeface="Gotham"/>
                        </a:rPr>
                        <a:t>Intoxicación por Plomo; Cromo; Mercurio, </a:t>
                      </a:r>
                      <a:r>
                        <a:rPr lang="es-AR" sz="2000" dirty="0" err="1">
                          <a:effectLst/>
                          <a:latin typeface="Gotham"/>
                        </a:rPr>
                        <a:t>Ars</a:t>
                      </a:r>
                      <a:r>
                        <a:rPr lang="es-ES" sz="2000" dirty="0" err="1">
                          <a:effectLst/>
                          <a:latin typeface="Gotham"/>
                        </a:rPr>
                        <a:t>énico</a:t>
                      </a:r>
                      <a:r>
                        <a:rPr lang="es-AR" sz="2000" dirty="0">
                          <a:effectLst/>
                          <a:latin typeface="Gotham"/>
                        </a:rPr>
                        <a:t>, Benceno; Tolueno,  Plaguicidas y Monóxido de Carbono</a:t>
                      </a:r>
                      <a:endParaRPr lang="es-AR" sz="2000" dirty="0">
                        <a:effectLst/>
                        <a:latin typeface="Gotham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SI</a:t>
                      </a:r>
                      <a:endParaRPr lang="es-AR" sz="1800">
                        <a:effectLst/>
                        <a:latin typeface="Gotham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SI</a:t>
                      </a:r>
                      <a:endParaRPr lang="es-AR" sz="1800" dirty="0">
                        <a:effectLst/>
                        <a:latin typeface="Gotham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92120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AR" sz="2000">
                          <a:effectLst/>
                          <a:latin typeface="Gotham"/>
                        </a:rPr>
                        <a:t>Hipertensión Arterial</a:t>
                      </a:r>
                      <a:endParaRPr lang="es-AR" sz="2000">
                        <a:effectLst/>
                        <a:latin typeface="Gotham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SI</a:t>
                      </a:r>
                      <a:endParaRPr lang="es-AR" sz="1800">
                        <a:effectLst/>
                        <a:latin typeface="Gotham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SI</a:t>
                      </a:r>
                      <a:endParaRPr lang="es-AR" sz="1800" dirty="0">
                        <a:effectLst/>
                        <a:latin typeface="Gotham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2163396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AR" sz="2000">
                          <a:effectLst/>
                          <a:latin typeface="Gotham"/>
                        </a:rPr>
                        <a:t>Parasitosis intestinales</a:t>
                      </a:r>
                      <a:endParaRPr lang="es-AR" sz="2000">
                        <a:effectLst/>
                        <a:latin typeface="Gotham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SI</a:t>
                      </a:r>
                      <a:endParaRPr lang="es-AR" sz="1800">
                        <a:effectLst/>
                        <a:latin typeface="Gotham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SI</a:t>
                      </a:r>
                      <a:endParaRPr lang="es-AR" sz="1800" dirty="0">
                        <a:effectLst/>
                        <a:latin typeface="Gotham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0230879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AR" sz="2000">
                          <a:effectLst/>
                          <a:latin typeface="Gotham"/>
                        </a:rPr>
                        <a:t>Otras</a:t>
                      </a:r>
                      <a:endParaRPr lang="es-AR" sz="2000">
                        <a:effectLst/>
                        <a:latin typeface="Gotham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NO</a:t>
                      </a:r>
                      <a:endParaRPr lang="es-AR" sz="1800">
                        <a:effectLst/>
                        <a:latin typeface="Gotham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SI</a:t>
                      </a:r>
                      <a:endParaRPr lang="es-AR" sz="1800" dirty="0">
                        <a:effectLst/>
                        <a:latin typeface="Gotham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295586165"/>
                  </a:ext>
                </a:extLst>
              </a:tr>
            </a:tbl>
          </a:graphicData>
        </a:graphic>
      </p:graphicFrame>
      <p:sp>
        <p:nvSpPr>
          <p:cNvPr id="13" name="Rectángulo 12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 smtClean="0">
                <a:solidFill>
                  <a:schemeClr val="bg1"/>
                </a:solidFill>
                <a:latin typeface="Gotham"/>
              </a:rPr>
              <a:t>MAPA EPIDEMIOLÓGICO AMBIENTAL</a:t>
            </a:r>
            <a:endParaRPr lang="es-ES" sz="2400" b="1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2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8092246" y="1607349"/>
            <a:ext cx="2514187" cy="137113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s-MX" altLang="es-ES_tradnl" sz="2400" b="1" dirty="0">
                <a:solidFill>
                  <a:srgbClr val="2794D2"/>
                </a:solidFill>
                <a:latin typeface="Gotham"/>
              </a:rPr>
              <a:t>Plombemia</a:t>
            </a:r>
            <a:r>
              <a:rPr lang="es-MX" altLang="es-ES_tradnl" sz="2400" b="1" dirty="0">
                <a:latin typeface="Gotham"/>
              </a:rPr>
              <a:t/>
            </a:r>
            <a:br>
              <a:rPr lang="es-MX" altLang="es-ES_tradnl" sz="2400" b="1" dirty="0">
                <a:latin typeface="Gotham"/>
              </a:rPr>
            </a:br>
            <a:r>
              <a:rPr lang="es-MX" altLang="es-ES_tradnl" sz="2400" b="1" dirty="0">
                <a:latin typeface="Gotham"/>
              </a:rPr>
              <a:t/>
            </a:r>
            <a:br>
              <a:rPr lang="es-MX" altLang="es-ES_tradnl" sz="2400" b="1" dirty="0">
                <a:latin typeface="Gotham"/>
              </a:rPr>
            </a:br>
            <a:r>
              <a:rPr lang="es-MX" altLang="es-ES_tradnl" sz="2400" b="1" dirty="0">
                <a:latin typeface="Gotham"/>
              </a:rPr>
              <a:t>Lead Care ®</a:t>
            </a:r>
          </a:p>
        </p:txBody>
      </p:sp>
      <p:pic>
        <p:nvPicPr>
          <p:cNvPr id="54275" name="Picture 3" descr="zarat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886322"/>
            <a:ext cx="6506679" cy="50274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3465" y="2945187"/>
            <a:ext cx="3251566" cy="2377584"/>
          </a:xfrm>
          <a:prstGeom prst="rect">
            <a:avLst/>
          </a:prstGeom>
        </p:spPr>
      </p:pic>
      <p:pic>
        <p:nvPicPr>
          <p:cNvPr id="17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95435"/>
            <a:ext cx="12192000" cy="125129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 smtClean="0">
                <a:solidFill>
                  <a:schemeClr val="bg1"/>
                </a:solidFill>
                <a:latin typeface="Gotham"/>
              </a:rPr>
              <a:t>EVALUACIÓN TOXICOLÓGICA AMBIENTAL</a:t>
            </a:r>
            <a:endParaRPr lang="es-ES" sz="2400" b="1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2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80676" y="1045335"/>
            <a:ext cx="5064734" cy="3337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t"/>
          <a:lstStyle>
            <a:lvl1pPr marL="304800" indent="-303213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344487" indent="-342900">
              <a:spcBef>
                <a:spcPts val="1650"/>
              </a:spcBef>
              <a:buClrTx/>
              <a:buSzPct val="92000"/>
              <a:buFont typeface="Arial" panose="020B0604020202020204" pitchFamily="34" charset="0"/>
              <a:buChar char="•"/>
            </a:pPr>
            <a:r>
              <a:rPr lang="es-ES" altLang="es-AR" sz="2200" dirty="0">
                <a:solidFill>
                  <a:schemeClr val="tx1"/>
                </a:solidFill>
                <a:latin typeface="Gotham"/>
                <a:cs typeface="Arial Unicode MS" panose="020B0604020202020204" charset="0"/>
              </a:rPr>
              <a:t>Mapa de Riesgo Sanitario Ambiental (</a:t>
            </a:r>
            <a:r>
              <a:rPr lang="es-ES" altLang="es-AR" sz="2200" dirty="0" err="1">
                <a:solidFill>
                  <a:schemeClr val="tx1"/>
                </a:solidFill>
                <a:latin typeface="Gotham"/>
                <a:cs typeface="Arial Unicode MS" panose="020B0604020202020204" charset="0"/>
              </a:rPr>
              <a:t>MaRSA</a:t>
            </a:r>
            <a:r>
              <a:rPr lang="es-ES" altLang="es-AR" sz="2200" dirty="0">
                <a:solidFill>
                  <a:schemeClr val="tx1"/>
                </a:solidFill>
                <a:latin typeface="Gotham"/>
                <a:cs typeface="Arial Unicode MS" panose="020B0604020202020204" charset="0"/>
              </a:rPr>
              <a:t>) </a:t>
            </a:r>
          </a:p>
          <a:p>
            <a:pPr marL="344487" indent="-342900">
              <a:spcBef>
                <a:spcPts val="1650"/>
              </a:spcBef>
              <a:buClrTx/>
              <a:buSzPct val="92000"/>
              <a:buFont typeface="Arial" panose="020B0604020202020204" pitchFamily="34" charset="0"/>
              <a:buChar char="•"/>
            </a:pPr>
            <a:r>
              <a:rPr lang="es-ES" altLang="es-AR" sz="2200" dirty="0">
                <a:solidFill>
                  <a:schemeClr val="tx1"/>
                </a:solidFill>
                <a:latin typeface="Gotham"/>
                <a:cs typeface="Arial Unicode MS" panose="020B0604020202020204" charset="0"/>
              </a:rPr>
              <a:t>Evaluaciones Integrales de Salud Ambiental (EISAAR)</a:t>
            </a:r>
            <a:endParaRPr lang="es-ES" altLang="es-AR" sz="2200" b="1" dirty="0">
              <a:solidFill>
                <a:srgbClr val="2794D2"/>
              </a:solidFill>
              <a:latin typeface="Gotham"/>
              <a:cs typeface="Arial Unicode MS" panose="020B0604020202020204" charset="0"/>
            </a:endParaRPr>
          </a:p>
          <a:p>
            <a:pPr marL="344487" indent="-342900">
              <a:spcBef>
                <a:spcPts val="1650"/>
              </a:spcBef>
              <a:buClrTx/>
              <a:buSzPct val="92000"/>
              <a:buFont typeface="Arial" panose="020B0604020202020204" pitchFamily="34" charset="0"/>
              <a:buChar char="•"/>
            </a:pPr>
            <a:r>
              <a:rPr lang="es-ES" altLang="es-AR" sz="2200" dirty="0">
                <a:solidFill>
                  <a:schemeClr val="tx1"/>
                </a:solidFill>
                <a:latin typeface="Gotham"/>
                <a:cs typeface="Arial Unicode MS" panose="020B0604020202020204" charset="0"/>
              </a:rPr>
              <a:t>Red de Salud Ambiental</a:t>
            </a:r>
          </a:p>
          <a:p>
            <a:pPr marL="344487" indent="-342900">
              <a:spcBef>
                <a:spcPts val="1650"/>
              </a:spcBef>
              <a:buClrTx/>
              <a:buSzPct val="92000"/>
              <a:buFont typeface="Arial" panose="020B0604020202020204" pitchFamily="34" charset="0"/>
              <a:buChar char="•"/>
            </a:pPr>
            <a:r>
              <a:rPr lang="es-ES" altLang="es-AR" sz="2200" dirty="0">
                <a:solidFill>
                  <a:schemeClr val="tx1"/>
                </a:solidFill>
                <a:latin typeface="Gotham"/>
                <a:cs typeface="Arial Unicode MS" panose="020B0604020202020204" charset="0"/>
              </a:rPr>
              <a:t>Promoción Comunitaria de SA</a:t>
            </a:r>
          </a:p>
          <a:p>
            <a:pPr marL="344487" indent="-342900">
              <a:spcBef>
                <a:spcPts val="1650"/>
              </a:spcBef>
              <a:buClrTx/>
              <a:buSzPct val="92000"/>
              <a:buFont typeface="Arial" panose="020B0604020202020204" pitchFamily="34" charset="0"/>
              <a:buChar char="•"/>
            </a:pPr>
            <a:r>
              <a:rPr lang="es-ES" altLang="es-AR" sz="2200" dirty="0">
                <a:solidFill>
                  <a:schemeClr val="tx1"/>
                </a:solidFill>
                <a:latin typeface="Gotham"/>
                <a:cs typeface="Arial Unicode MS" panose="020B0604020202020204" charset="0"/>
              </a:rPr>
              <a:t>Gestión de Casos </a:t>
            </a:r>
            <a:r>
              <a:rPr lang="es-ES" altLang="es-AR" sz="2200" dirty="0" smtClean="0">
                <a:solidFill>
                  <a:schemeClr val="tx1"/>
                </a:solidFill>
                <a:latin typeface="Gotham"/>
                <a:cs typeface="Arial Unicode MS" panose="020B0604020202020204" charset="0"/>
              </a:rPr>
              <a:t>Comunitarios</a:t>
            </a:r>
          </a:p>
          <a:p>
            <a:pPr marL="1587" indent="0">
              <a:spcBef>
                <a:spcPts val="1650"/>
              </a:spcBef>
              <a:buClrTx/>
              <a:buSzPct val="92000"/>
            </a:pPr>
            <a:endParaRPr lang="es-ES" altLang="es-AR" sz="2200" dirty="0" smtClean="0">
              <a:solidFill>
                <a:schemeClr val="tx1"/>
              </a:solidFill>
              <a:latin typeface="Gotham"/>
              <a:cs typeface="Arial Unicode MS" panose="020B0604020202020204" charset="0"/>
            </a:endParaRPr>
          </a:p>
          <a:p>
            <a:pPr marL="1587" indent="0">
              <a:spcBef>
                <a:spcPts val="1650"/>
              </a:spcBef>
              <a:buClrTx/>
              <a:buSzPct val="92000"/>
            </a:pPr>
            <a:r>
              <a:rPr lang="es-ES" altLang="es-AR" sz="2200" b="1" dirty="0" smtClean="0">
                <a:solidFill>
                  <a:srgbClr val="2794D2"/>
                </a:solidFill>
                <a:latin typeface="Gotham"/>
                <a:cs typeface="Arial Unicode MS" panose="020B0604020202020204" charset="0"/>
              </a:rPr>
              <a:t>     </a:t>
            </a:r>
          </a:p>
          <a:p>
            <a:pPr marL="1587" indent="0">
              <a:spcBef>
                <a:spcPts val="1650"/>
              </a:spcBef>
              <a:buClrTx/>
              <a:buSzPct val="92000"/>
            </a:pPr>
            <a:endParaRPr lang="es-ES" altLang="es-AR" sz="2200" dirty="0">
              <a:solidFill>
                <a:schemeClr val="tx1"/>
              </a:solidFill>
              <a:latin typeface="Gotham"/>
              <a:cs typeface="Arial Unicode MS" panose="020B060402020202020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179419" y="958710"/>
            <a:ext cx="5005138" cy="2964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t"/>
          <a:lstStyle>
            <a:lvl1pPr marL="304800" indent="-303213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344487" indent="-342900">
              <a:lnSpc>
                <a:spcPct val="150000"/>
              </a:lnSpc>
              <a:spcBef>
                <a:spcPts val="1650"/>
              </a:spcBef>
              <a:spcAft>
                <a:spcPts val="600"/>
              </a:spcAft>
              <a:buClrTx/>
              <a:buSzPct val="92000"/>
              <a:buFont typeface="Arial" panose="020B0604020202020204" pitchFamily="34" charset="0"/>
              <a:buChar char="•"/>
            </a:pPr>
            <a:r>
              <a:rPr lang="es-ES" altLang="es-AR" sz="2200" dirty="0">
                <a:solidFill>
                  <a:schemeClr val="tx1"/>
                </a:solidFill>
                <a:latin typeface="Gotham"/>
                <a:cs typeface="Arial Unicode MS" panose="020B0604020202020204" charset="0"/>
              </a:rPr>
              <a:t>Mapa Epidemiológico Ambiental</a:t>
            </a:r>
          </a:p>
          <a:p>
            <a:pPr marL="344487" indent="-342900">
              <a:spcBef>
                <a:spcPts val="1650"/>
              </a:spcBef>
              <a:spcAft>
                <a:spcPts val="600"/>
              </a:spcAft>
              <a:buClrTx/>
              <a:buSzPct val="92000"/>
              <a:buFont typeface="Arial" panose="020B0604020202020204" pitchFamily="34" charset="0"/>
              <a:buChar char="•"/>
            </a:pPr>
            <a:r>
              <a:rPr lang="es-ES" altLang="es-AR" sz="2200" dirty="0">
                <a:solidFill>
                  <a:schemeClr val="tx1"/>
                </a:solidFill>
                <a:latin typeface="Gotham"/>
                <a:cs typeface="Arial Unicode MS" panose="020B0604020202020204" charset="0"/>
              </a:rPr>
              <a:t>Evaluaciones Integrales de Salud Ambiental (EISAAR)</a:t>
            </a:r>
          </a:p>
          <a:p>
            <a:pPr marL="344487" indent="-342900">
              <a:spcBef>
                <a:spcPts val="1650"/>
              </a:spcBef>
              <a:spcAft>
                <a:spcPts val="600"/>
              </a:spcAft>
              <a:buClrTx/>
              <a:buSzPct val="92000"/>
              <a:buFont typeface="Arial" panose="020B0604020202020204" pitchFamily="34" charset="0"/>
              <a:buChar char="•"/>
            </a:pPr>
            <a:r>
              <a:rPr lang="es-ES" altLang="es-AR" sz="2200" dirty="0">
                <a:solidFill>
                  <a:schemeClr val="tx1"/>
                </a:solidFill>
                <a:latin typeface="Gotham"/>
                <a:cs typeface="Arial Unicode MS" panose="020B0604020202020204" charset="0"/>
              </a:rPr>
              <a:t>Corredores Sanitarios de la CMR para la Continuidad Asistencial </a:t>
            </a:r>
          </a:p>
          <a:p>
            <a:pPr marL="344487" indent="-342900">
              <a:lnSpc>
                <a:spcPct val="150000"/>
              </a:lnSpc>
              <a:spcBef>
                <a:spcPts val="1650"/>
              </a:spcBef>
              <a:spcAft>
                <a:spcPts val="600"/>
              </a:spcAft>
              <a:buClrTx/>
              <a:buSzPct val="92000"/>
              <a:buFont typeface="Arial" panose="020B0604020202020204" pitchFamily="34" charset="0"/>
              <a:buChar char="•"/>
            </a:pPr>
            <a:r>
              <a:rPr lang="es-ES" altLang="es-AR" sz="2200" dirty="0">
                <a:solidFill>
                  <a:schemeClr val="tx1"/>
                </a:solidFill>
                <a:latin typeface="Gotham"/>
                <a:cs typeface="Arial Unicode MS" panose="020B0604020202020204" charset="0"/>
              </a:rPr>
              <a:t>Gestión de </a:t>
            </a:r>
            <a:r>
              <a:rPr lang="es-ES" altLang="es-AR" sz="2200" dirty="0" smtClean="0">
                <a:solidFill>
                  <a:schemeClr val="tx1"/>
                </a:solidFill>
                <a:latin typeface="Gotham"/>
                <a:cs typeface="Arial Unicode MS" panose="020B0604020202020204" charset="0"/>
              </a:rPr>
              <a:t>Casos</a:t>
            </a:r>
            <a:endParaRPr lang="es-ES" altLang="es-AR" sz="2200" dirty="0">
              <a:solidFill>
                <a:schemeClr val="tx1"/>
              </a:solidFill>
              <a:latin typeface="Gotham"/>
              <a:cs typeface="Arial Unicode MS" panose="020B060402020202020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" y="5394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256604" y="120814"/>
            <a:ext cx="10515600" cy="599307"/>
          </a:xfrm>
        </p:spPr>
        <p:txBody>
          <a:bodyPr>
            <a:normAutofit/>
          </a:bodyPr>
          <a:lstStyle/>
          <a:p>
            <a:r>
              <a:rPr lang="es-AR" sz="2400" dirty="0" smtClean="0">
                <a:solidFill>
                  <a:schemeClr val="bg1"/>
                </a:solidFill>
                <a:latin typeface="Gotham"/>
              </a:rPr>
              <a:t>ESTRATEGIA DE SALUD AMBIENTAL | </a:t>
            </a:r>
            <a:r>
              <a:rPr lang="es-AR" sz="2400" b="1" dirty="0" smtClean="0">
                <a:solidFill>
                  <a:schemeClr val="bg1"/>
                </a:solidFill>
                <a:latin typeface="Gotham"/>
              </a:rPr>
              <a:t>EJES DE TRABAJO</a:t>
            </a:r>
            <a:endParaRPr lang="es-ES" sz="2400" b="1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037" y="6134503"/>
            <a:ext cx="2340000" cy="52875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632371" y="5227201"/>
            <a:ext cx="2954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altLang="es-AR" b="1" dirty="0">
                <a:solidFill>
                  <a:srgbClr val="2794D2"/>
                </a:solidFill>
                <a:latin typeface="Gotham"/>
                <a:cs typeface="Arial Unicode MS" panose="020B0604020202020204" charset="0"/>
              </a:rPr>
              <a:t>Determinantes de </a:t>
            </a:r>
            <a:r>
              <a:rPr lang="es-ES" altLang="es-AR" b="1" dirty="0" smtClean="0">
                <a:solidFill>
                  <a:srgbClr val="2794D2"/>
                </a:solidFill>
                <a:latin typeface="Gotham"/>
                <a:cs typeface="Arial Unicode MS" panose="020B0604020202020204" charset="0"/>
              </a:rPr>
              <a:t>salud</a:t>
            </a:r>
            <a:endParaRPr lang="es-ES" altLang="es-AR" b="1" dirty="0">
              <a:solidFill>
                <a:srgbClr val="2794D2"/>
              </a:solidFill>
              <a:latin typeface="Gotham"/>
              <a:cs typeface="Arial Unicode MS" panose="020B060402020202020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021534" y="5227201"/>
            <a:ext cx="3491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es-AR" b="1" dirty="0">
                <a:solidFill>
                  <a:srgbClr val="2794D2"/>
                </a:solidFill>
                <a:latin typeface="Gotham"/>
                <a:cs typeface="Arial Unicode MS" panose="020B0604020202020204" charset="0"/>
              </a:rPr>
              <a:t>Impactos negativos en </a:t>
            </a:r>
            <a:r>
              <a:rPr lang="es-ES" altLang="es-AR" b="1" dirty="0" smtClean="0">
                <a:solidFill>
                  <a:srgbClr val="2794D2"/>
                </a:solidFill>
                <a:latin typeface="Gotham"/>
                <a:cs typeface="Arial Unicode MS" panose="020B0604020202020204" charset="0"/>
              </a:rPr>
              <a:t>salud</a:t>
            </a:r>
            <a:endParaRPr lang="es-ES" altLang="es-AR" b="1" dirty="0">
              <a:solidFill>
                <a:srgbClr val="2794D2"/>
              </a:solidFill>
              <a:latin typeface="Gotham"/>
              <a:cs typeface="Arial Unicode MS" panose="020B0604020202020204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" y="6732871"/>
            <a:ext cx="12192000" cy="12512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588" y="4614893"/>
            <a:ext cx="470072" cy="53588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56" y="4614893"/>
            <a:ext cx="470072" cy="53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1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4243" y="2179316"/>
            <a:ext cx="3116036" cy="359019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5832" y="2179316"/>
            <a:ext cx="2552226" cy="360591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863" y="2188864"/>
            <a:ext cx="2699081" cy="359877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086736" y="1126380"/>
            <a:ext cx="57852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400" b="1" spc="30" dirty="0" err="1">
                <a:solidFill>
                  <a:srgbClr val="2794D2"/>
                </a:solidFill>
                <a:latin typeface="Gotham"/>
                <a:ea typeface="+mj-ea"/>
                <a:cs typeface="+mj-cs"/>
              </a:rPr>
              <a:t>Evaluaci</a:t>
            </a:r>
            <a:r>
              <a:rPr lang="es-ES" sz="2400" b="1" spc="30" dirty="0" err="1">
                <a:solidFill>
                  <a:srgbClr val="2794D2"/>
                </a:solidFill>
                <a:latin typeface="Gotham"/>
                <a:ea typeface="+mj-ea"/>
                <a:cs typeface="+mj-cs"/>
              </a:rPr>
              <a:t>ón</a:t>
            </a:r>
            <a:r>
              <a:rPr lang="es-ES" sz="2400" b="1" spc="30" dirty="0">
                <a:solidFill>
                  <a:srgbClr val="2794D2"/>
                </a:solidFill>
                <a:latin typeface="Gotham"/>
                <a:ea typeface="+mj-ea"/>
                <a:cs typeface="+mj-cs"/>
              </a:rPr>
              <a:t> del sitio</a:t>
            </a:r>
          </a:p>
          <a:p>
            <a:pPr algn="ctr"/>
            <a:r>
              <a:rPr lang="es-ES_tradnl" sz="2400" b="1" spc="30" dirty="0" err="1">
                <a:solidFill>
                  <a:srgbClr val="2794D2"/>
                </a:solidFill>
                <a:latin typeface="Gotham"/>
                <a:ea typeface="+mj-ea"/>
                <a:cs typeface="+mj-cs"/>
              </a:rPr>
              <a:t>Autoanalizador</a:t>
            </a:r>
            <a:r>
              <a:rPr lang="es-ES_tradnl" sz="2400" b="1" spc="30" dirty="0">
                <a:solidFill>
                  <a:srgbClr val="2794D2"/>
                </a:solidFill>
                <a:latin typeface="Gotham"/>
                <a:ea typeface="+mj-ea"/>
                <a:cs typeface="+mj-cs"/>
              </a:rPr>
              <a:t> </a:t>
            </a:r>
            <a:r>
              <a:rPr lang="es-ES_tradnl" sz="2400" b="1" spc="30" dirty="0" err="1">
                <a:solidFill>
                  <a:srgbClr val="2794D2"/>
                </a:solidFill>
                <a:latin typeface="Gotham"/>
                <a:ea typeface="+mj-ea"/>
                <a:cs typeface="+mj-cs"/>
              </a:rPr>
              <a:t>port</a:t>
            </a:r>
            <a:r>
              <a:rPr lang="es-ES" sz="2400" b="1" spc="30" dirty="0" err="1">
                <a:solidFill>
                  <a:srgbClr val="2794D2"/>
                </a:solidFill>
                <a:latin typeface="Gotham"/>
                <a:ea typeface="+mj-ea"/>
                <a:cs typeface="+mj-cs"/>
              </a:rPr>
              <a:t>átil</a:t>
            </a:r>
            <a:r>
              <a:rPr lang="es-ES" sz="2400" b="1" spc="30" dirty="0">
                <a:solidFill>
                  <a:srgbClr val="2794D2"/>
                </a:solidFill>
                <a:latin typeface="Gotham"/>
                <a:ea typeface="+mj-ea"/>
                <a:cs typeface="+mj-cs"/>
              </a:rPr>
              <a:t> de metales</a:t>
            </a:r>
            <a:endParaRPr lang="es-ES_tradnl" sz="2400" b="1" spc="30" dirty="0">
              <a:solidFill>
                <a:srgbClr val="2794D2"/>
              </a:solidFill>
              <a:latin typeface="Gotham"/>
              <a:ea typeface="+mj-ea"/>
              <a:cs typeface="+mj-cs"/>
            </a:endParaRPr>
          </a:p>
        </p:txBody>
      </p:sp>
      <p:pic>
        <p:nvPicPr>
          <p:cNvPr id="12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95435"/>
            <a:ext cx="12192000" cy="125129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 smtClean="0">
                <a:solidFill>
                  <a:schemeClr val="bg1"/>
                </a:solidFill>
                <a:latin typeface="Gotham"/>
              </a:rPr>
              <a:t>EVALUACIÓN TOXICOLÓGICA AMBIENTAL</a:t>
            </a:r>
            <a:endParaRPr lang="es-ES" sz="2400" b="1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0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531" y="2308764"/>
            <a:ext cx="1865044" cy="359615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3250" y="2307155"/>
            <a:ext cx="3291576" cy="360668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347343" y="1044562"/>
            <a:ext cx="85664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spc="30" dirty="0">
                <a:solidFill>
                  <a:srgbClr val="2794D2"/>
                </a:solidFill>
                <a:latin typeface="Gotham"/>
                <a:ea typeface="+mj-ea"/>
                <a:cs typeface="+mj-cs"/>
              </a:rPr>
              <a:t>Screening de muestras ambientales por espectrometría de fluorescencia de rayos </a:t>
            </a:r>
            <a:r>
              <a:rPr lang="es-ES" sz="2400" b="1" spc="30" dirty="0" smtClean="0">
                <a:solidFill>
                  <a:srgbClr val="2794D2"/>
                </a:solidFill>
                <a:latin typeface="Gotham"/>
                <a:ea typeface="+mj-ea"/>
                <a:cs typeface="+mj-cs"/>
              </a:rPr>
              <a:t>X</a:t>
            </a:r>
            <a:br>
              <a:rPr lang="es-ES" sz="2400" b="1" spc="30" dirty="0" smtClean="0">
                <a:solidFill>
                  <a:srgbClr val="2794D2"/>
                </a:solidFill>
                <a:latin typeface="Gotham"/>
                <a:ea typeface="+mj-ea"/>
                <a:cs typeface="+mj-cs"/>
              </a:rPr>
            </a:br>
            <a:r>
              <a:rPr lang="es-ES" sz="2400" b="1" spc="30" dirty="0" smtClean="0">
                <a:solidFill>
                  <a:srgbClr val="2794D2"/>
                </a:solidFill>
                <a:latin typeface="Gotham"/>
                <a:ea typeface="+mj-ea"/>
                <a:cs typeface="+mj-cs"/>
              </a:rPr>
              <a:t>(FP-XRF</a:t>
            </a:r>
            <a:r>
              <a:rPr lang="es-ES" sz="2400" b="1" spc="30" dirty="0">
                <a:solidFill>
                  <a:srgbClr val="2794D2"/>
                </a:solidFill>
                <a:latin typeface="Gotham"/>
                <a:ea typeface="+mj-ea"/>
                <a:cs typeface="+mj-cs"/>
              </a:rPr>
              <a:t>) in situ     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3302" y="2308764"/>
            <a:ext cx="2337378" cy="360507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3407" y="2308764"/>
            <a:ext cx="2697116" cy="3596155"/>
          </a:xfrm>
          <a:prstGeom prst="rect">
            <a:avLst/>
          </a:prstGeom>
        </p:spPr>
      </p:pic>
      <p:pic>
        <p:nvPicPr>
          <p:cNvPr id="16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795435"/>
            <a:ext cx="12192000" cy="125129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 smtClean="0">
                <a:solidFill>
                  <a:schemeClr val="bg1"/>
                </a:solidFill>
                <a:latin typeface="Gotham"/>
              </a:rPr>
              <a:t>EVALUACIÓN TOXICOLÓGICA AMBIENTAL</a:t>
            </a:r>
            <a:endParaRPr lang="es-ES" sz="2400" b="1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1100489" y="1193462"/>
            <a:ext cx="9971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spc="30" dirty="0">
                <a:solidFill>
                  <a:srgbClr val="2794D2"/>
                </a:solidFill>
                <a:latin typeface="Gotham"/>
                <a:ea typeface="+mj-ea"/>
                <a:cs typeface="+mj-cs"/>
              </a:rPr>
              <a:t>Screening de muestras ambientales por espectrometría de fluorescencia de rayos </a:t>
            </a:r>
            <a:r>
              <a:rPr lang="es-ES" sz="2400" b="1" spc="30" dirty="0" smtClean="0">
                <a:solidFill>
                  <a:srgbClr val="2794D2"/>
                </a:solidFill>
                <a:latin typeface="Gotham"/>
                <a:ea typeface="+mj-ea"/>
                <a:cs typeface="+mj-cs"/>
              </a:rPr>
              <a:t>X (FP-XRF</a:t>
            </a:r>
            <a:r>
              <a:rPr lang="es-ES" sz="2400" b="1" spc="30" dirty="0">
                <a:solidFill>
                  <a:srgbClr val="2794D2"/>
                </a:solidFill>
                <a:latin typeface="Gotham"/>
                <a:ea typeface="+mj-ea"/>
                <a:cs typeface="+mj-cs"/>
              </a:rPr>
              <a:t>)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4988" y="2212795"/>
            <a:ext cx="2718203" cy="362427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1512" y="2212795"/>
            <a:ext cx="3743986" cy="3624271"/>
          </a:xfrm>
          <a:prstGeom prst="rect">
            <a:avLst/>
          </a:prstGeom>
        </p:spPr>
      </p:pic>
      <p:pic>
        <p:nvPicPr>
          <p:cNvPr id="14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95435"/>
            <a:ext cx="12192000" cy="125129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 smtClean="0">
                <a:solidFill>
                  <a:schemeClr val="bg1"/>
                </a:solidFill>
                <a:latin typeface="Gotham"/>
              </a:rPr>
              <a:t>EVALUACIÓN TOXICOLÓGICA AMBIENTAL</a:t>
            </a:r>
            <a:endParaRPr lang="es-ES" sz="2400" b="1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6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267307" y="3289955"/>
            <a:ext cx="29370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Gotham Bold" panose="02000803030000020004" pitchFamily="2" charset="0"/>
              </a:rPr>
              <a:t>Fotografías al corte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99" y="1820841"/>
            <a:ext cx="6065049" cy="3657050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7256375" y="2125872"/>
            <a:ext cx="4169506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" sz="2400" b="1" spc="30" dirty="0">
                <a:solidFill>
                  <a:srgbClr val="2794D2"/>
                </a:solidFill>
                <a:latin typeface="Gotham"/>
                <a:ea typeface="+mj-ea"/>
                <a:cs typeface="+mj-cs"/>
              </a:rPr>
              <a:t>Screening de muestras ambientales por espectrometría de fluorescencia de rayos X</a:t>
            </a:r>
            <a:br>
              <a:rPr lang="es-ES" sz="2400" b="1" spc="30" dirty="0">
                <a:solidFill>
                  <a:srgbClr val="2794D2"/>
                </a:solidFill>
                <a:latin typeface="Gotham"/>
                <a:ea typeface="+mj-ea"/>
                <a:cs typeface="+mj-cs"/>
              </a:rPr>
            </a:br>
            <a:r>
              <a:rPr lang="es-ES" sz="2400" b="1" spc="30" dirty="0">
                <a:solidFill>
                  <a:srgbClr val="2794D2"/>
                </a:solidFill>
                <a:latin typeface="Gotham"/>
                <a:ea typeface="+mj-ea"/>
                <a:cs typeface="+mj-cs"/>
              </a:rPr>
              <a:t>(FP-XRF) Método INTRUSIVO </a:t>
            </a:r>
            <a:endParaRPr lang="es-ES" sz="2400" b="1" spc="30" dirty="0" smtClean="0">
              <a:solidFill>
                <a:srgbClr val="2794D2"/>
              </a:solidFill>
              <a:latin typeface="Gotham"/>
              <a:ea typeface="+mj-ea"/>
              <a:cs typeface="+mj-cs"/>
            </a:endParaRPr>
          </a:p>
          <a:p>
            <a:r>
              <a:rPr lang="es-ES" sz="2400" b="1" spc="30" dirty="0" smtClean="0">
                <a:latin typeface="Gotham"/>
                <a:ea typeface="+mj-ea"/>
                <a:cs typeface="+mj-cs"/>
              </a:rPr>
              <a:t>(Laboratorio de </a:t>
            </a:r>
            <a:r>
              <a:rPr lang="es-ES" sz="2400" b="1" spc="30" dirty="0">
                <a:latin typeface="Gotham"/>
                <a:ea typeface="+mj-ea"/>
                <a:cs typeface="+mj-cs"/>
              </a:rPr>
              <a:t>la USAM de Avellaneda)</a:t>
            </a:r>
          </a:p>
        </p:txBody>
      </p:sp>
      <p:pic>
        <p:nvPicPr>
          <p:cNvPr id="13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95435"/>
            <a:ext cx="12192000" cy="125129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 smtClean="0">
                <a:solidFill>
                  <a:schemeClr val="bg1"/>
                </a:solidFill>
                <a:latin typeface="Gotham"/>
              </a:rPr>
              <a:t>EVALUACIÓN TOXICOLÓGICA AMBIENTAL</a:t>
            </a:r>
            <a:endParaRPr lang="es-ES" sz="2400" b="1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6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754" y="1536877"/>
            <a:ext cx="6143183" cy="4022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uadroTexto 1"/>
          <p:cNvSpPr txBox="1"/>
          <p:nvPr/>
        </p:nvSpPr>
        <p:spPr>
          <a:xfrm>
            <a:off x="7664085" y="1773569"/>
            <a:ext cx="28556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2794D2"/>
                </a:solidFill>
                <a:latin typeface="Gotham"/>
              </a:rPr>
              <a:t>Red de Laboratorios </a:t>
            </a:r>
            <a:r>
              <a:rPr lang="es-ES_tradnl" sz="2400" b="1" dirty="0" err="1">
                <a:solidFill>
                  <a:srgbClr val="2794D2"/>
                </a:solidFill>
                <a:latin typeface="Gotham"/>
              </a:rPr>
              <a:t>toxicol</a:t>
            </a:r>
            <a:r>
              <a:rPr lang="es-ES" sz="2400" b="1" dirty="0" err="1">
                <a:solidFill>
                  <a:srgbClr val="2794D2"/>
                </a:solidFill>
                <a:latin typeface="Gotham"/>
              </a:rPr>
              <a:t>ógicos</a:t>
            </a:r>
            <a:r>
              <a:rPr lang="es-ES" sz="2400" b="1" dirty="0">
                <a:solidFill>
                  <a:srgbClr val="2794D2"/>
                </a:solidFill>
                <a:latin typeface="Gotham"/>
              </a:rPr>
              <a:t> de la CMR</a:t>
            </a:r>
          </a:p>
          <a:p>
            <a:endParaRPr lang="es-ES" sz="2400" b="1" dirty="0">
              <a:latin typeface="Gotham"/>
            </a:endParaRPr>
          </a:p>
          <a:p>
            <a:r>
              <a:rPr lang="es-ES" sz="2400" b="1" dirty="0">
                <a:latin typeface="Gotham"/>
              </a:rPr>
              <a:t>Laboratorio de </a:t>
            </a:r>
            <a:r>
              <a:rPr lang="es-ES" sz="2400" b="1" dirty="0" smtClean="0">
                <a:latin typeface="Gotham"/>
              </a:rPr>
              <a:t>alta complejidad </a:t>
            </a:r>
            <a:r>
              <a:rPr lang="es-ES" sz="2400" b="1" dirty="0">
                <a:latin typeface="Gotham"/>
              </a:rPr>
              <a:t>del </a:t>
            </a:r>
            <a:r>
              <a:rPr lang="es-ES" sz="2400" b="1" dirty="0" smtClean="0">
                <a:latin typeface="Gotham"/>
              </a:rPr>
              <a:t>Hospital </a:t>
            </a:r>
            <a:r>
              <a:rPr lang="es-ES" sz="2400" b="1" dirty="0">
                <a:latin typeface="Gotham"/>
              </a:rPr>
              <a:t>de Cañuelas</a:t>
            </a:r>
          </a:p>
          <a:p>
            <a:endParaRPr lang="es-ES_tradnl" sz="2400" b="1" dirty="0">
              <a:latin typeface="Gotham"/>
            </a:endParaRPr>
          </a:p>
        </p:txBody>
      </p:sp>
      <p:pic>
        <p:nvPicPr>
          <p:cNvPr id="14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95435"/>
            <a:ext cx="12192000" cy="125129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 smtClean="0">
                <a:solidFill>
                  <a:schemeClr val="bg1"/>
                </a:solidFill>
                <a:latin typeface="Gotham"/>
              </a:rPr>
              <a:t>EVALUACIÓN TOXICOLÓGICA AMBIENTAL</a:t>
            </a:r>
            <a:endParaRPr lang="es-ES" sz="2400" b="1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7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1105687" y="2074169"/>
            <a:ext cx="33166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2400" b="1" dirty="0">
                <a:latin typeface="Gotham"/>
              </a:rPr>
              <a:t>MINERÍA URBANA</a:t>
            </a:r>
          </a:p>
          <a:p>
            <a:pPr algn="ctr">
              <a:lnSpc>
                <a:spcPct val="150000"/>
              </a:lnSpc>
            </a:pPr>
            <a:r>
              <a:rPr lang="es-ES_tradnl" sz="2400" b="1" dirty="0" smtClean="0">
                <a:latin typeface="Gotham"/>
              </a:rPr>
              <a:t>RAEE</a:t>
            </a:r>
            <a:endParaRPr lang="es-ES_tradnl" sz="2400" b="1" dirty="0">
              <a:latin typeface="Gotham"/>
            </a:endParaRPr>
          </a:p>
          <a:p>
            <a:pPr algn="ctr"/>
            <a:endParaRPr lang="es-ES_tradnl" sz="2400" b="1" dirty="0">
              <a:solidFill>
                <a:srgbClr val="2794D2"/>
              </a:solidFill>
              <a:latin typeface="Gotham"/>
            </a:endParaRPr>
          </a:p>
          <a:p>
            <a:pPr algn="ctr"/>
            <a:r>
              <a:rPr lang="es-ES_tradnl" sz="2400" b="1" dirty="0">
                <a:solidFill>
                  <a:srgbClr val="2794D2"/>
                </a:solidFill>
                <a:latin typeface="Gotham"/>
              </a:rPr>
              <a:t>Residuos de aparatos el</a:t>
            </a:r>
            <a:r>
              <a:rPr lang="es-ES" sz="2400" b="1" dirty="0" err="1">
                <a:solidFill>
                  <a:srgbClr val="2794D2"/>
                </a:solidFill>
                <a:latin typeface="Gotham"/>
              </a:rPr>
              <a:t>éctricos</a:t>
            </a:r>
            <a:r>
              <a:rPr lang="es-ES" sz="2400" b="1" dirty="0">
                <a:solidFill>
                  <a:srgbClr val="2794D2"/>
                </a:solidFill>
                <a:latin typeface="Gotham"/>
              </a:rPr>
              <a:t> y electrónicos</a:t>
            </a:r>
            <a:endParaRPr lang="es-ES_tradnl" sz="2400" b="1" dirty="0">
              <a:solidFill>
                <a:srgbClr val="2794D2"/>
              </a:solidFill>
              <a:latin typeface="Gotham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89286CCA-8D9C-F945-9381-E8989A8B2B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7976" y="913988"/>
            <a:ext cx="6664024" cy="4998018"/>
          </a:xfrm>
          <a:prstGeom prst="rect">
            <a:avLst/>
          </a:prstGeom>
        </p:spPr>
      </p:pic>
      <p:pic>
        <p:nvPicPr>
          <p:cNvPr id="9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95435"/>
            <a:ext cx="12192000" cy="125129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 smtClean="0">
                <a:solidFill>
                  <a:schemeClr val="bg1"/>
                </a:solidFill>
                <a:latin typeface="Gotham"/>
              </a:rPr>
              <a:t>EVALUACIÓN TOXICOLÓGICA AMBIENTAL</a:t>
            </a:r>
            <a:endParaRPr lang="es-ES" sz="2400" b="1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4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3" y="-4234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13F4DCF5-82B3-2A40-BA56-E1AC2C1E7F1F}"/>
              </a:ext>
            </a:extLst>
          </p:cNvPr>
          <p:cNvSpPr txBox="1"/>
          <p:nvPr/>
        </p:nvSpPr>
        <p:spPr>
          <a:xfrm>
            <a:off x="2034928" y="1524696"/>
            <a:ext cx="1245854" cy="461665"/>
          </a:xfrm>
          <a:prstGeom prst="rect">
            <a:avLst/>
          </a:prstGeom>
          <a:noFill/>
          <a:ln w="28575">
            <a:solidFill>
              <a:srgbClr val="2794D2"/>
            </a:solidFill>
          </a:ln>
        </p:spPr>
        <p:txBody>
          <a:bodyPr wrap="none" rtlCol="0">
            <a:spAutoFit/>
          </a:bodyPr>
          <a:lstStyle/>
          <a:p>
            <a:r>
              <a:rPr lang="es-AR" sz="2400" dirty="0">
                <a:latin typeface="Gotham"/>
              </a:rPr>
              <a:t>MaRSA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17EC8F8A-765E-3340-A065-DC301244BDB8}"/>
              </a:ext>
            </a:extLst>
          </p:cNvPr>
          <p:cNvSpPr txBox="1"/>
          <p:nvPr/>
        </p:nvSpPr>
        <p:spPr>
          <a:xfrm>
            <a:off x="7619462" y="2524055"/>
            <a:ext cx="2778902" cy="830997"/>
          </a:xfrm>
          <a:prstGeom prst="rect">
            <a:avLst/>
          </a:prstGeom>
          <a:noFill/>
          <a:ln w="28575">
            <a:solidFill>
              <a:srgbClr val="2794D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600" dirty="0">
                <a:latin typeface="Gotham"/>
              </a:rPr>
              <a:t>Mapa Epidemiológico Ambiental por</a:t>
            </a:r>
          </a:p>
          <a:p>
            <a:pPr algn="ctr"/>
            <a:r>
              <a:rPr lang="es-AR" sz="1600" dirty="0">
                <a:latin typeface="Gotham"/>
              </a:rPr>
              <a:t>Barrio/UREM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46FDAB10-CC81-E441-B767-624B70DE5009}"/>
              </a:ext>
            </a:extLst>
          </p:cNvPr>
          <p:cNvSpPr txBox="1"/>
          <p:nvPr/>
        </p:nvSpPr>
        <p:spPr>
          <a:xfrm>
            <a:off x="4324048" y="1532565"/>
            <a:ext cx="3486151" cy="400110"/>
          </a:xfrm>
          <a:prstGeom prst="rect">
            <a:avLst/>
          </a:prstGeom>
          <a:noFill/>
          <a:ln w="28575">
            <a:solidFill>
              <a:srgbClr val="2794D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2000" dirty="0">
                <a:latin typeface="Gotham"/>
              </a:rPr>
              <a:t>Priorización </a:t>
            </a:r>
            <a:r>
              <a:rPr lang="es-AR" sz="2000" dirty="0" smtClean="0">
                <a:latin typeface="Gotham"/>
              </a:rPr>
              <a:t>Barrio/UREM</a:t>
            </a:r>
            <a:endParaRPr lang="es-AR" sz="2000" dirty="0">
              <a:latin typeface="Gotham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847AE84D-4E92-7148-BFEE-B06E4B561C16}"/>
              </a:ext>
            </a:extLst>
          </p:cNvPr>
          <p:cNvSpPr txBox="1"/>
          <p:nvPr/>
        </p:nvSpPr>
        <p:spPr>
          <a:xfrm>
            <a:off x="5278802" y="2671919"/>
            <a:ext cx="1589154" cy="523220"/>
          </a:xfrm>
          <a:prstGeom prst="rect">
            <a:avLst/>
          </a:prstGeom>
          <a:solidFill>
            <a:srgbClr val="2794D2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AR" sz="2800" b="1" dirty="0">
                <a:solidFill>
                  <a:schemeClr val="bg1"/>
                </a:solidFill>
                <a:latin typeface="Gotham"/>
              </a:rPr>
              <a:t>EISAAR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CFC446D5-21D5-D24C-90B8-D80D2CF31C6D}"/>
              </a:ext>
            </a:extLst>
          </p:cNvPr>
          <p:cNvSpPr txBox="1"/>
          <p:nvPr/>
        </p:nvSpPr>
        <p:spPr>
          <a:xfrm>
            <a:off x="1699401" y="3930982"/>
            <a:ext cx="2402105" cy="584775"/>
          </a:xfrm>
          <a:prstGeom prst="rect">
            <a:avLst/>
          </a:prstGeom>
          <a:noFill/>
          <a:ln w="28575">
            <a:solidFill>
              <a:srgbClr val="2794D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600" dirty="0">
                <a:latin typeface="Gotham"/>
              </a:rPr>
              <a:t>Corredores Sanitarios de </a:t>
            </a:r>
            <a:r>
              <a:rPr lang="es-AR" sz="1600" dirty="0" smtClean="0">
                <a:latin typeface="Gotham"/>
              </a:rPr>
              <a:t>la CMR</a:t>
            </a:r>
            <a:endParaRPr lang="es-AR" sz="1600" dirty="0">
              <a:latin typeface="Gotham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974C1112-5F3D-F343-9290-7BC3D2458F06}"/>
              </a:ext>
            </a:extLst>
          </p:cNvPr>
          <p:cNvSpPr txBox="1"/>
          <p:nvPr/>
        </p:nvSpPr>
        <p:spPr>
          <a:xfrm>
            <a:off x="4324048" y="5214313"/>
            <a:ext cx="3486151" cy="338554"/>
          </a:xfrm>
          <a:prstGeom prst="rect">
            <a:avLst/>
          </a:prstGeom>
          <a:noFill/>
          <a:ln w="28575">
            <a:solidFill>
              <a:srgbClr val="2794D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600" dirty="0">
                <a:latin typeface="Gotham"/>
              </a:rPr>
              <a:t>Promoción Comunitaria de SA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DED4CBC6-968F-C049-9F2F-4738307C9855}"/>
              </a:ext>
            </a:extLst>
          </p:cNvPr>
          <p:cNvSpPr txBox="1"/>
          <p:nvPr/>
        </p:nvSpPr>
        <p:spPr>
          <a:xfrm>
            <a:off x="4324048" y="3940403"/>
            <a:ext cx="3486150" cy="338554"/>
          </a:xfrm>
          <a:prstGeom prst="rect">
            <a:avLst/>
          </a:prstGeom>
          <a:noFill/>
          <a:ln w="28575">
            <a:solidFill>
              <a:srgbClr val="2794D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600" dirty="0">
                <a:latin typeface="Gotham"/>
              </a:rPr>
              <a:t>Gestión de Casos Comunitarios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A2440856-6B03-B248-AEEB-D382BB959871}"/>
              </a:ext>
            </a:extLst>
          </p:cNvPr>
          <p:cNvSpPr txBox="1"/>
          <p:nvPr/>
        </p:nvSpPr>
        <p:spPr>
          <a:xfrm>
            <a:off x="8084072" y="1174391"/>
            <a:ext cx="4003508" cy="830997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 smtClean="0">
                <a:solidFill>
                  <a:srgbClr val="2794D2"/>
                </a:solidFill>
                <a:latin typeface="Gotham"/>
              </a:rPr>
              <a:t>RED DE</a:t>
            </a:r>
          </a:p>
          <a:p>
            <a:pPr algn="ctr"/>
            <a:r>
              <a:rPr lang="es-AR" sz="2400" b="1" dirty="0" smtClean="0">
                <a:solidFill>
                  <a:srgbClr val="2794D2"/>
                </a:solidFill>
                <a:latin typeface="Gotham"/>
              </a:rPr>
              <a:t>SALUD AMBIENTAL</a:t>
            </a:r>
            <a:endParaRPr lang="es-AR" sz="2400" b="1" dirty="0">
              <a:solidFill>
                <a:srgbClr val="2794D2"/>
              </a:solidFill>
              <a:latin typeface="Gotham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104105B9-CCC0-B64B-BBE7-0E268CB2692C}"/>
              </a:ext>
            </a:extLst>
          </p:cNvPr>
          <p:cNvSpPr txBox="1"/>
          <p:nvPr/>
        </p:nvSpPr>
        <p:spPr>
          <a:xfrm>
            <a:off x="2034928" y="2578253"/>
            <a:ext cx="2092198" cy="646331"/>
          </a:xfrm>
          <a:prstGeom prst="rect">
            <a:avLst/>
          </a:prstGeom>
          <a:noFill/>
          <a:ln w="28575">
            <a:solidFill>
              <a:srgbClr val="2794D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dirty="0">
                <a:latin typeface="Gotham"/>
              </a:rPr>
              <a:t>Gestión de Casos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974C1112-5F3D-F343-9290-7BC3D2458F06}"/>
              </a:ext>
            </a:extLst>
          </p:cNvPr>
          <p:cNvSpPr txBox="1"/>
          <p:nvPr/>
        </p:nvSpPr>
        <p:spPr>
          <a:xfrm>
            <a:off x="8180975" y="4248617"/>
            <a:ext cx="1901410" cy="1015663"/>
          </a:xfrm>
          <a:prstGeom prst="rect">
            <a:avLst/>
          </a:prstGeom>
          <a:noFill/>
          <a:ln w="28575">
            <a:solidFill>
              <a:srgbClr val="2794D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2000" dirty="0">
                <a:latin typeface="Gotham"/>
              </a:rPr>
              <a:t>Disminución </a:t>
            </a:r>
            <a:endParaRPr lang="es-AR" sz="2000" dirty="0" smtClean="0">
              <a:latin typeface="Gotham"/>
            </a:endParaRPr>
          </a:p>
          <a:p>
            <a:pPr algn="ctr"/>
            <a:r>
              <a:rPr lang="es-AR" sz="2000" dirty="0" smtClean="0">
                <a:latin typeface="Gotham"/>
              </a:rPr>
              <a:t>del Riesgo Ambiental</a:t>
            </a:r>
            <a:endParaRPr lang="es-AR" sz="2000" dirty="0">
              <a:latin typeface="Gotham"/>
            </a:endParaRPr>
          </a:p>
        </p:txBody>
      </p:sp>
      <p:sp>
        <p:nvSpPr>
          <p:cNvPr id="30" name="Título 1"/>
          <p:cNvSpPr txBox="1">
            <a:spLocks/>
          </p:cNvSpPr>
          <p:nvPr/>
        </p:nvSpPr>
        <p:spPr>
          <a:xfrm>
            <a:off x="256604" y="120814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dirty="0" smtClean="0">
                <a:solidFill>
                  <a:schemeClr val="bg1"/>
                </a:solidFill>
                <a:latin typeface="Gotham"/>
              </a:rPr>
              <a:t>ESTRATEGIA DE SALUD AMBIENTAL | </a:t>
            </a:r>
            <a:r>
              <a:rPr lang="es-AR" sz="2400" b="1" dirty="0" smtClean="0">
                <a:solidFill>
                  <a:schemeClr val="bg1"/>
                </a:solidFill>
                <a:latin typeface="Gotham"/>
              </a:rPr>
              <a:t>EJES DE TRABAJO</a:t>
            </a:r>
            <a:endParaRPr lang="es-ES" sz="2400" b="1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000" y="6147635"/>
            <a:ext cx="2340000" cy="528750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" y="6732871"/>
            <a:ext cx="12192000" cy="125129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47198" y="1469603"/>
            <a:ext cx="470072" cy="535882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88374" y="2680459"/>
            <a:ext cx="470072" cy="535882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68310" y="2673213"/>
            <a:ext cx="470072" cy="535882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007" y="2025851"/>
            <a:ext cx="470072" cy="535882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007" y="3307161"/>
            <a:ext cx="470072" cy="535882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10710" y="3337119"/>
            <a:ext cx="470072" cy="535882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3766">
            <a:off x="7414041" y="3486215"/>
            <a:ext cx="366447" cy="417750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055" y="4608248"/>
            <a:ext cx="470072" cy="535882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30964" y="4401526"/>
            <a:ext cx="470072" cy="53588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969796" y="4608248"/>
            <a:ext cx="1452496" cy="92783"/>
          </a:xfrm>
          <a:prstGeom prst="rect">
            <a:avLst/>
          </a:prstGeom>
          <a:solidFill>
            <a:srgbClr val="2794D2"/>
          </a:solidFill>
          <a:ln>
            <a:solidFill>
              <a:srgbClr val="2794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2794D2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72458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685791"/>
              </p:ext>
            </p:extLst>
          </p:nvPr>
        </p:nvGraphicFramePr>
        <p:xfrm>
          <a:off x="925593" y="1860528"/>
          <a:ext cx="10321563" cy="416805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88863">
                  <a:extLst>
                    <a:ext uri="{9D8B030D-6E8A-4147-A177-3AD203B41FA5}">
                      <a16:colId xmlns:a16="http://schemas.microsoft.com/office/drawing/2014/main" xmlns="" val="2270420683"/>
                    </a:ext>
                  </a:extLst>
                </a:gridCol>
                <a:gridCol w="856649">
                  <a:extLst>
                    <a:ext uri="{9D8B030D-6E8A-4147-A177-3AD203B41FA5}">
                      <a16:colId xmlns:a16="http://schemas.microsoft.com/office/drawing/2014/main" xmlns="" val="633649942"/>
                    </a:ext>
                  </a:extLst>
                </a:gridCol>
                <a:gridCol w="789271">
                  <a:extLst>
                    <a:ext uri="{9D8B030D-6E8A-4147-A177-3AD203B41FA5}">
                      <a16:colId xmlns:a16="http://schemas.microsoft.com/office/drawing/2014/main" xmlns="" val="963614411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xmlns="" val="1370793132"/>
                    </a:ext>
                  </a:extLst>
                </a:gridCol>
                <a:gridCol w="712269">
                  <a:extLst>
                    <a:ext uri="{9D8B030D-6E8A-4147-A177-3AD203B41FA5}">
                      <a16:colId xmlns:a16="http://schemas.microsoft.com/office/drawing/2014/main" xmlns="" val="3060605771"/>
                    </a:ext>
                  </a:extLst>
                </a:gridCol>
                <a:gridCol w="981777">
                  <a:extLst>
                    <a:ext uri="{9D8B030D-6E8A-4147-A177-3AD203B41FA5}">
                      <a16:colId xmlns:a16="http://schemas.microsoft.com/office/drawing/2014/main" xmlns="" val="3716559080"/>
                    </a:ext>
                  </a:extLst>
                </a:gridCol>
                <a:gridCol w="721895">
                  <a:extLst>
                    <a:ext uri="{9D8B030D-6E8A-4147-A177-3AD203B41FA5}">
                      <a16:colId xmlns:a16="http://schemas.microsoft.com/office/drawing/2014/main" xmlns="" val="1429261130"/>
                    </a:ext>
                  </a:extLst>
                </a:gridCol>
                <a:gridCol w="798897">
                  <a:extLst>
                    <a:ext uri="{9D8B030D-6E8A-4147-A177-3AD203B41FA5}">
                      <a16:colId xmlns:a16="http://schemas.microsoft.com/office/drawing/2014/main" xmlns="" val="832796263"/>
                    </a:ext>
                  </a:extLst>
                </a:gridCol>
                <a:gridCol w="818147">
                  <a:extLst>
                    <a:ext uri="{9D8B030D-6E8A-4147-A177-3AD203B41FA5}">
                      <a16:colId xmlns:a16="http://schemas.microsoft.com/office/drawing/2014/main" xmlns="" val="95919773"/>
                    </a:ext>
                  </a:extLst>
                </a:gridCol>
                <a:gridCol w="962527">
                  <a:extLst>
                    <a:ext uri="{9D8B030D-6E8A-4147-A177-3AD203B41FA5}">
                      <a16:colId xmlns:a16="http://schemas.microsoft.com/office/drawing/2014/main" xmlns="" val="538100076"/>
                    </a:ext>
                  </a:extLst>
                </a:gridCol>
                <a:gridCol w="880615">
                  <a:extLst>
                    <a:ext uri="{9D8B030D-6E8A-4147-A177-3AD203B41FA5}">
                      <a16:colId xmlns:a16="http://schemas.microsoft.com/office/drawing/2014/main" xmlns="" val="3443732718"/>
                    </a:ext>
                  </a:extLst>
                </a:gridCol>
              </a:tblGrid>
              <a:tr h="60695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 </a:t>
                      </a:r>
                      <a:endParaRPr lang="es-ES" sz="1800" dirty="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Menores de </a:t>
                      </a:r>
                      <a:br>
                        <a:rPr lang="es-AR" sz="1800" dirty="0">
                          <a:effectLst/>
                          <a:latin typeface="Gotham"/>
                        </a:rPr>
                      </a:br>
                      <a:r>
                        <a:rPr lang="es-AR" sz="1800" dirty="0">
                          <a:effectLst/>
                          <a:latin typeface="Gotham"/>
                        </a:rPr>
                        <a:t>6 años</a:t>
                      </a:r>
                      <a:endParaRPr lang="es-ES" sz="1800" dirty="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De 6 a 18 años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Mayores  de </a:t>
                      </a:r>
                      <a:br>
                        <a:rPr lang="es-AR" sz="1800">
                          <a:effectLst/>
                          <a:latin typeface="Gotham"/>
                        </a:rPr>
                      </a:br>
                      <a:r>
                        <a:rPr lang="es-AR" sz="1800">
                          <a:effectLst/>
                          <a:latin typeface="Gotham"/>
                        </a:rPr>
                        <a:t>18 años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Embarazadas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Total</a:t>
                      </a:r>
                      <a:endParaRPr lang="es-ES" sz="1800" dirty="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44460021"/>
                  </a:ext>
                </a:extLst>
              </a:tr>
              <a:tr h="30347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N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%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N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%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N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%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N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%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N 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%</a:t>
                      </a:r>
                      <a:endParaRPr lang="es-ES" sz="1800" dirty="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7789454"/>
                  </a:ext>
                </a:extLst>
              </a:tr>
              <a:tr h="606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>
                          <a:effectLst/>
                          <a:latin typeface="Gotham"/>
                        </a:rPr>
                        <a:t>Total de derivaciones</a:t>
                      </a:r>
                      <a:endParaRPr lang="es-ES" sz="1600" dirty="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1.227</a:t>
                      </a:r>
                      <a:endParaRPr lang="es-ES" sz="1800" dirty="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100</a:t>
                      </a:r>
                      <a:endParaRPr lang="es-ES" sz="1800" dirty="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1.398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100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1.990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100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82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100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4.697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100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extLst>
                  <a:ext uri="{0D108BD9-81ED-4DB2-BD59-A6C34878D82A}">
                    <a16:rowId xmlns:a16="http://schemas.microsoft.com/office/drawing/2014/main" xmlns="" val="3684438589"/>
                  </a:ext>
                </a:extLst>
              </a:tr>
              <a:tr h="327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>
                          <a:effectLst/>
                          <a:latin typeface="Gotham"/>
                        </a:rPr>
                        <a:t>En seguimiento </a:t>
                      </a:r>
                      <a:endParaRPr lang="es-ES" sz="1600" dirty="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187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15</a:t>
                      </a:r>
                      <a:endParaRPr lang="es-ES" sz="1800" dirty="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218</a:t>
                      </a:r>
                      <a:endParaRPr lang="es-ES" sz="1800" dirty="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16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87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4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2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2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494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11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extLst>
                  <a:ext uri="{0D108BD9-81ED-4DB2-BD59-A6C34878D82A}">
                    <a16:rowId xmlns:a16="http://schemas.microsoft.com/office/drawing/2014/main" xmlns="" val="1767484125"/>
                  </a:ext>
                </a:extLst>
              </a:tr>
              <a:tr h="606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>
                          <a:effectLst/>
                          <a:latin typeface="Gotham"/>
                        </a:rPr>
                        <a:t>En proceso de derivación </a:t>
                      </a:r>
                      <a:endParaRPr lang="es-ES" sz="1600" dirty="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121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10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128</a:t>
                      </a:r>
                      <a:endParaRPr lang="es-ES" sz="1800" dirty="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9</a:t>
                      </a:r>
                      <a:endParaRPr lang="es-ES" sz="1800" dirty="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121</a:t>
                      </a:r>
                      <a:endParaRPr lang="es-ES" sz="1800" dirty="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6</a:t>
                      </a:r>
                      <a:endParaRPr lang="es-ES" sz="1800" dirty="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5</a:t>
                      </a:r>
                      <a:endParaRPr lang="es-ES" sz="1800" dirty="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6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375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8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extLst>
                  <a:ext uri="{0D108BD9-81ED-4DB2-BD59-A6C34878D82A}">
                    <a16:rowId xmlns:a16="http://schemas.microsoft.com/office/drawing/2014/main" xmlns="" val="3870579542"/>
                  </a:ext>
                </a:extLst>
              </a:tr>
              <a:tr h="3496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>
                          <a:effectLst/>
                          <a:latin typeface="Gotham"/>
                        </a:rPr>
                        <a:t>Resueltos </a:t>
                      </a:r>
                      <a:endParaRPr lang="es-ES" sz="1600" dirty="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549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45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618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44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818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41</a:t>
                      </a:r>
                      <a:endParaRPr lang="es-ES" sz="1800" dirty="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43</a:t>
                      </a:r>
                      <a:endParaRPr lang="es-ES" sz="1800" dirty="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52</a:t>
                      </a:r>
                      <a:endParaRPr lang="es-ES" sz="1800" dirty="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2.028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43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extLst>
                  <a:ext uri="{0D108BD9-81ED-4DB2-BD59-A6C34878D82A}">
                    <a16:rowId xmlns:a16="http://schemas.microsoft.com/office/drawing/2014/main" xmlns="" val="3218958218"/>
                  </a:ext>
                </a:extLst>
              </a:tr>
              <a:tr h="3034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>
                          <a:effectLst/>
                          <a:latin typeface="Gotham"/>
                        </a:rPr>
                        <a:t>Perdidos</a:t>
                      </a:r>
                      <a:endParaRPr lang="es-ES" sz="1600" dirty="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86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7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119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9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225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11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12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15</a:t>
                      </a:r>
                      <a:endParaRPr lang="es-ES" sz="1800" dirty="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442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9</a:t>
                      </a:r>
                      <a:endParaRPr lang="es-ES" sz="1800" dirty="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extLst>
                  <a:ext uri="{0D108BD9-81ED-4DB2-BD59-A6C34878D82A}">
                    <a16:rowId xmlns:a16="http://schemas.microsoft.com/office/drawing/2014/main" xmlns="" val="2662701941"/>
                  </a:ext>
                </a:extLst>
              </a:tr>
              <a:tr h="3496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>
                          <a:effectLst/>
                          <a:latin typeface="Gotham"/>
                        </a:rPr>
                        <a:t>Rechazos</a:t>
                      </a:r>
                      <a:endParaRPr lang="es-ES" sz="1600" dirty="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132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11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237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17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704</a:t>
                      </a:r>
                      <a:endParaRPr lang="es-ES" sz="1800" dirty="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35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8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10</a:t>
                      </a:r>
                      <a:endParaRPr lang="es-ES" sz="1800" dirty="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1.081</a:t>
                      </a:r>
                      <a:endParaRPr lang="es-ES" sz="1800" dirty="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23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extLst>
                  <a:ext uri="{0D108BD9-81ED-4DB2-BD59-A6C34878D82A}">
                    <a16:rowId xmlns:a16="http://schemas.microsoft.com/office/drawing/2014/main" xmlns="" val="4110312334"/>
                  </a:ext>
                </a:extLst>
              </a:tr>
              <a:tr h="3496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>
                          <a:effectLst/>
                          <a:latin typeface="Gotham"/>
                        </a:rPr>
                        <a:t>Descartado</a:t>
                      </a:r>
                      <a:endParaRPr lang="es-ES" sz="1600" dirty="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141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11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71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5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31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2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11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13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254</a:t>
                      </a:r>
                      <a:endParaRPr lang="es-ES" sz="1800" dirty="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5</a:t>
                      </a:r>
                      <a:endParaRPr lang="es-ES" sz="1800" dirty="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extLst>
                  <a:ext uri="{0D108BD9-81ED-4DB2-BD59-A6C34878D82A}">
                    <a16:rowId xmlns:a16="http://schemas.microsoft.com/office/drawing/2014/main" xmlns="" val="3093130936"/>
                  </a:ext>
                </a:extLst>
              </a:tr>
              <a:tr h="3034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>
                          <a:effectLst/>
                          <a:latin typeface="Gotham"/>
                        </a:rPr>
                        <a:t>Pendiente</a:t>
                      </a:r>
                      <a:endParaRPr lang="es-ES" sz="1600" dirty="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10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1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6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0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6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0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1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1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/>
                        </a:rPr>
                        <a:t>23</a:t>
                      </a:r>
                      <a:endParaRPr lang="es-ES" sz="180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/>
                        </a:rPr>
                        <a:t>0</a:t>
                      </a:r>
                      <a:endParaRPr lang="es-ES" sz="1800" dirty="0">
                        <a:effectLst/>
                        <a:latin typeface="Gotham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59376" marR="59376" marT="0" marB="0" anchor="ctr"/>
                </a:tc>
                <a:extLst>
                  <a:ext uri="{0D108BD9-81ED-4DB2-BD59-A6C34878D82A}">
                    <a16:rowId xmlns:a16="http://schemas.microsoft.com/office/drawing/2014/main" xmlns="" val="2767083282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761900" y="352711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2387065" y="952116"/>
            <a:ext cx="7214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AR" altLang="es-ES" sz="2400" b="1" dirty="0">
                <a:solidFill>
                  <a:srgbClr val="2794D2"/>
                </a:solidFill>
                <a:latin typeface="Gotham"/>
              </a:rPr>
              <a:t>Seguimiento de casos de EISAAR 2017 - 2018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AR" altLang="es-ES" sz="2400" b="1" dirty="0">
                <a:solidFill>
                  <a:srgbClr val="2794D2"/>
                </a:solidFill>
                <a:latin typeface="Gotham"/>
              </a:rPr>
              <a:t>(hasta 5/9/18) seg</a:t>
            </a:r>
            <a:r>
              <a:rPr lang="es-ES" altLang="es-ES" sz="2400" b="1" dirty="0" err="1">
                <a:solidFill>
                  <a:srgbClr val="2794D2"/>
                </a:solidFill>
                <a:latin typeface="Gotham"/>
              </a:rPr>
              <a:t>ún</a:t>
            </a:r>
            <a:r>
              <a:rPr lang="es-ES" altLang="es-ES" sz="2400" b="1" dirty="0">
                <a:solidFill>
                  <a:srgbClr val="2794D2"/>
                </a:solidFill>
                <a:latin typeface="Gotham"/>
              </a:rPr>
              <a:t> </a:t>
            </a:r>
            <a:r>
              <a:rPr lang="es-AR" altLang="es-ES" sz="2400" b="1" dirty="0">
                <a:solidFill>
                  <a:srgbClr val="2794D2"/>
                </a:solidFill>
                <a:latin typeface="Gotham"/>
              </a:rPr>
              <a:t>grupo etario y </a:t>
            </a:r>
            <a:r>
              <a:rPr lang="es-AR" altLang="es-ES" sz="2400" b="1" dirty="0" smtClean="0">
                <a:solidFill>
                  <a:srgbClr val="2794D2"/>
                </a:solidFill>
                <a:latin typeface="Gotham"/>
              </a:rPr>
              <a:t>estado</a:t>
            </a:r>
            <a:endParaRPr lang="es-ES" sz="2400" b="1" dirty="0">
              <a:latin typeface="Gotham"/>
            </a:endParaRPr>
          </a:p>
        </p:txBody>
      </p:sp>
      <p:pic>
        <p:nvPicPr>
          <p:cNvPr id="11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95435"/>
            <a:ext cx="12192000" cy="125129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 smtClean="0">
                <a:solidFill>
                  <a:schemeClr val="bg1"/>
                </a:solidFill>
                <a:latin typeface="Gotham"/>
              </a:rPr>
              <a:t>GESTIÓN DE CASOS</a:t>
            </a:r>
            <a:endParaRPr lang="es-ES" sz="2400" b="1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4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4774" y="962435"/>
            <a:ext cx="11725836" cy="648929"/>
          </a:xfrm>
        </p:spPr>
        <p:txBody>
          <a:bodyPr>
            <a:norm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es-AR" sz="2400" b="1" dirty="0">
                <a:solidFill>
                  <a:srgbClr val="2794D2"/>
                </a:solidFill>
                <a:latin typeface="Gotham"/>
                <a:ea typeface="+mn-ea"/>
                <a:cs typeface="+mn-cs"/>
              </a:rPr>
              <a:t>Seguimiento de pacientes con plombemia inaceptable</a:t>
            </a:r>
            <a:endParaRPr lang="es-ES" sz="2400" b="1" dirty="0">
              <a:solidFill>
                <a:srgbClr val="2794D2"/>
              </a:solidFill>
              <a:latin typeface="Gotham"/>
              <a:ea typeface="+mn-ea"/>
              <a:cs typeface="+mn-cs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863320"/>
              </p:ext>
            </p:extLst>
          </p:nvPr>
        </p:nvGraphicFramePr>
        <p:xfrm>
          <a:off x="1230144" y="1801791"/>
          <a:ext cx="9261393" cy="41058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88955">
                  <a:extLst>
                    <a:ext uri="{9D8B030D-6E8A-4147-A177-3AD203B41FA5}">
                      <a16:colId xmlns:a16="http://schemas.microsoft.com/office/drawing/2014/main" xmlns="" val="2974139232"/>
                    </a:ext>
                  </a:extLst>
                </a:gridCol>
                <a:gridCol w="2877954">
                  <a:extLst>
                    <a:ext uri="{9D8B030D-6E8A-4147-A177-3AD203B41FA5}">
                      <a16:colId xmlns:a16="http://schemas.microsoft.com/office/drawing/2014/main" xmlns="" val="1035508116"/>
                    </a:ext>
                  </a:extLst>
                </a:gridCol>
                <a:gridCol w="1790299">
                  <a:extLst>
                    <a:ext uri="{9D8B030D-6E8A-4147-A177-3AD203B41FA5}">
                      <a16:colId xmlns:a16="http://schemas.microsoft.com/office/drawing/2014/main" xmlns="" val="2468733912"/>
                    </a:ext>
                  </a:extLst>
                </a:gridCol>
                <a:gridCol w="2204185">
                  <a:extLst>
                    <a:ext uri="{9D8B030D-6E8A-4147-A177-3AD203B41FA5}">
                      <a16:colId xmlns:a16="http://schemas.microsoft.com/office/drawing/2014/main" xmlns="" val="2269318752"/>
                    </a:ext>
                  </a:extLst>
                </a:gridCol>
              </a:tblGrid>
              <a:tr h="753041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b="1" u="none" strike="noStrike" dirty="0">
                          <a:effectLst/>
                          <a:latin typeface="Gotham"/>
                        </a:rPr>
                        <a:t>Municipio</a:t>
                      </a:r>
                      <a:endParaRPr lang="es-ES" sz="1800" b="1" i="0" u="none" strike="noStrike" dirty="0">
                        <a:solidFill>
                          <a:srgbClr val="FFFFFF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b="1" u="none" strike="noStrike" dirty="0">
                          <a:effectLst/>
                          <a:latin typeface="Gotham"/>
                        </a:rPr>
                        <a:t>Casos en Seguimiento por Toxicología</a:t>
                      </a:r>
                      <a:endParaRPr lang="es-ES" sz="2000" b="1" i="0" u="none" strike="noStrike" dirty="0">
                        <a:solidFill>
                          <a:srgbClr val="FFFFFF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b="1" u="none" strike="noStrike" dirty="0">
                          <a:effectLst/>
                          <a:latin typeface="Gotham"/>
                        </a:rPr>
                        <a:t>Niños &lt; 6 a</a:t>
                      </a:r>
                      <a:endParaRPr lang="es-ES" sz="2000" b="1" i="0" u="none" strike="noStrike" dirty="0">
                        <a:solidFill>
                          <a:srgbClr val="FFFFFF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b="1" u="none" strike="noStrike" dirty="0">
                          <a:effectLst/>
                          <a:latin typeface="Gotham"/>
                        </a:rPr>
                        <a:t>% de niños &lt;6 a</a:t>
                      </a:r>
                      <a:endParaRPr lang="es-ES" sz="2000" b="1" i="0" u="none" strike="noStrike" dirty="0">
                        <a:solidFill>
                          <a:srgbClr val="FFFFFF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92776085"/>
                  </a:ext>
                </a:extLst>
              </a:tr>
              <a:tr h="29574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effectLst/>
                          <a:latin typeface="Gotham"/>
                        </a:rPr>
                        <a:t>Almirante Brown</a:t>
                      </a:r>
                      <a:endParaRPr lang="es-ES" sz="1800" b="1" i="0" u="none" strike="noStrike">
                        <a:solidFill>
                          <a:srgbClr val="FFFFFF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  <a:latin typeface="Gotham"/>
                        </a:rPr>
                        <a:t>8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  <a:latin typeface="Gotham"/>
                        </a:rPr>
                        <a:t>7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  <a:latin typeface="Gotham"/>
                        </a:rPr>
                        <a:t>88%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556191378"/>
                  </a:ext>
                </a:extLst>
              </a:tr>
              <a:tr h="29574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effectLst/>
                          <a:latin typeface="Gotham"/>
                        </a:rPr>
                        <a:t>Avellaneda</a:t>
                      </a:r>
                      <a:endParaRPr lang="es-ES" sz="1800" b="1" i="0" u="none" strike="noStrike">
                        <a:solidFill>
                          <a:srgbClr val="FFFFFF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  <a:latin typeface="Gotham"/>
                        </a:rPr>
                        <a:t>137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Gotham"/>
                        </a:rPr>
                        <a:t>67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  <a:latin typeface="Gotham"/>
                        </a:rPr>
                        <a:t>49%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047941212"/>
                  </a:ext>
                </a:extLst>
              </a:tr>
              <a:tr h="29574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effectLst/>
                          <a:latin typeface="Gotham"/>
                        </a:rPr>
                        <a:t>CABA</a:t>
                      </a:r>
                      <a:endParaRPr lang="es-ES" sz="1800" b="1" i="0" u="none" strike="noStrike">
                        <a:solidFill>
                          <a:srgbClr val="FFFFFF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  <a:latin typeface="Gotham"/>
                        </a:rPr>
                        <a:t>39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  <a:latin typeface="Gotham"/>
                        </a:rPr>
                        <a:t>18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  <a:latin typeface="Gotham"/>
                        </a:rPr>
                        <a:t>56%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276851138"/>
                  </a:ext>
                </a:extLst>
              </a:tr>
              <a:tr h="29574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effectLst/>
                          <a:latin typeface="Gotham"/>
                        </a:rPr>
                        <a:t>Cañuelas</a:t>
                      </a:r>
                      <a:endParaRPr lang="es-ES" sz="1800" b="1" i="0" u="none" strike="noStrike">
                        <a:solidFill>
                          <a:srgbClr val="FFFFFF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  <a:latin typeface="Gotham"/>
                        </a:rPr>
                        <a:t>1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  <a:latin typeface="Gotham"/>
                        </a:rPr>
                        <a:t>1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  <a:latin typeface="Gotham"/>
                        </a:rPr>
                        <a:t>100%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105637178"/>
                  </a:ext>
                </a:extLst>
              </a:tr>
              <a:tr h="29574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effectLst/>
                          <a:latin typeface="Gotham"/>
                        </a:rPr>
                        <a:t>Esteban Echeverría</a:t>
                      </a:r>
                      <a:endParaRPr lang="es-ES" sz="1800" b="1" i="0" u="none" strike="noStrike">
                        <a:solidFill>
                          <a:srgbClr val="FFFFFF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  <a:latin typeface="Gotham"/>
                        </a:rPr>
                        <a:t>8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  <a:latin typeface="Gotham"/>
                        </a:rPr>
                        <a:t>8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  <a:latin typeface="Gotham"/>
                        </a:rPr>
                        <a:t>100%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545611018"/>
                  </a:ext>
                </a:extLst>
              </a:tr>
              <a:tr h="29574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effectLst/>
                          <a:latin typeface="Gotham"/>
                        </a:rPr>
                        <a:t>La Matanza</a:t>
                      </a:r>
                      <a:endParaRPr lang="es-ES" sz="1800" b="1" i="0" u="none" strike="noStrike">
                        <a:solidFill>
                          <a:srgbClr val="FFFFFF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  <a:latin typeface="Gotham"/>
                        </a:rPr>
                        <a:t>2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  <a:latin typeface="Gotham"/>
                        </a:rPr>
                        <a:t>0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>
                          <a:effectLst/>
                          <a:latin typeface="Gotham"/>
                        </a:rPr>
                        <a:t>0%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974868632"/>
                  </a:ext>
                </a:extLst>
              </a:tr>
              <a:tr h="29574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effectLst/>
                          <a:latin typeface="Gotham"/>
                        </a:rPr>
                        <a:t>Lanús</a:t>
                      </a:r>
                      <a:endParaRPr lang="es-ES" sz="1800" b="1" i="0" u="none" strike="noStrike">
                        <a:solidFill>
                          <a:srgbClr val="FFFFFF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  <a:latin typeface="Gotham"/>
                        </a:rPr>
                        <a:t>119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  <a:latin typeface="Gotham"/>
                        </a:rPr>
                        <a:t>56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  <a:latin typeface="Gotham"/>
                        </a:rPr>
                        <a:t>47%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936973682"/>
                  </a:ext>
                </a:extLst>
              </a:tr>
              <a:tr h="29574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effectLst/>
                          <a:latin typeface="Gotham"/>
                        </a:rPr>
                        <a:t>Lomas de Zamora</a:t>
                      </a:r>
                      <a:endParaRPr lang="es-ES" sz="1800" b="1" i="0" u="none" strike="noStrike">
                        <a:solidFill>
                          <a:srgbClr val="FFFFFF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  <a:latin typeface="Gotham"/>
                        </a:rPr>
                        <a:t>143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Gotham"/>
                        </a:rPr>
                        <a:t>88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  <a:latin typeface="Gotham"/>
                        </a:rPr>
                        <a:t>62%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66274312"/>
                  </a:ext>
                </a:extLst>
              </a:tr>
              <a:tr h="29574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effectLst/>
                          <a:latin typeface="Gotham"/>
                        </a:rPr>
                        <a:t>Merlo</a:t>
                      </a:r>
                      <a:endParaRPr lang="es-ES" sz="1800" b="1" i="0" u="none" strike="noStrike">
                        <a:solidFill>
                          <a:srgbClr val="FFFFFF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  <a:latin typeface="Gotham"/>
                        </a:rPr>
                        <a:t>9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  <a:latin typeface="Gotham"/>
                        </a:rPr>
                        <a:t>7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  <a:latin typeface="Gotham"/>
                        </a:rPr>
                        <a:t>78%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290397096"/>
                  </a:ext>
                </a:extLst>
              </a:tr>
              <a:tr h="29574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effectLst/>
                          <a:latin typeface="Gotham"/>
                        </a:rPr>
                        <a:t>Presidente Perón</a:t>
                      </a:r>
                      <a:endParaRPr lang="es-ES" sz="1800" b="1" i="0" u="none" strike="noStrike">
                        <a:solidFill>
                          <a:srgbClr val="FFFFFF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  <a:latin typeface="Gotham"/>
                        </a:rPr>
                        <a:t>16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  <a:latin typeface="Gotham"/>
                        </a:rPr>
                        <a:t>9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  <a:latin typeface="Gotham"/>
                        </a:rPr>
                        <a:t>56%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631336466"/>
                  </a:ext>
                </a:extLst>
              </a:tr>
              <a:tr h="29574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>
                          <a:effectLst/>
                          <a:latin typeface="Gotham"/>
                        </a:rPr>
                        <a:t>Total</a:t>
                      </a:r>
                      <a:endParaRPr lang="es-ES" sz="1800" b="1" i="0" u="none" strike="noStrike" dirty="0">
                        <a:solidFill>
                          <a:srgbClr val="FFFFFF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2000" b="0" i="0" u="none" strike="noStrike" dirty="0">
                          <a:solidFill>
                            <a:schemeClr val="dk1"/>
                          </a:solidFill>
                          <a:effectLst/>
                          <a:latin typeface="Gotham"/>
                        </a:rPr>
                        <a:t>482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  <a:latin typeface="Gotham"/>
                        </a:rPr>
                        <a:t>261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  <a:latin typeface="Gotham"/>
                        </a:rPr>
                        <a:t>54%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Gotham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4062557831"/>
                  </a:ext>
                </a:extLst>
              </a:tr>
            </a:tbl>
          </a:graphicData>
        </a:graphic>
      </p:graphicFrame>
      <p:pic>
        <p:nvPicPr>
          <p:cNvPr id="10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95435"/>
            <a:ext cx="12192000" cy="125129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 smtClean="0">
                <a:solidFill>
                  <a:schemeClr val="bg1"/>
                </a:solidFill>
                <a:latin typeface="Gotham"/>
              </a:rPr>
              <a:t>GESTIÓN DE CASOS</a:t>
            </a:r>
            <a:endParaRPr lang="es-ES" sz="2400" b="1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7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375" y="1026232"/>
            <a:ext cx="6792103" cy="500235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34597" y="2003914"/>
            <a:ext cx="363355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sz="2400" b="1" dirty="0">
                <a:solidFill>
                  <a:srgbClr val="2794D2"/>
                </a:solidFill>
                <a:latin typeface="Gotham"/>
              </a:rPr>
              <a:t>Convenios Marco</a:t>
            </a:r>
          </a:p>
          <a:p>
            <a:r>
              <a:rPr lang="es-ES_tradnl" sz="2400" dirty="0" smtClean="0">
                <a:latin typeface="Gotham"/>
              </a:rPr>
              <a:t>PBA</a:t>
            </a:r>
          </a:p>
          <a:p>
            <a:r>
              <a:rPr lang="es-ES_tradnl" sz="2400" dirty="0" smtClean="0">
                <a:latin typeface="Gotham"/>
              </a:rPr>
              <a:t>GCBA</a:t>
            </a:r>
            <a:endParaRPr lang="es-ES_tradnl" sz="2400" b="1" dirty="0">
              <a:solidFill>
                <a:srgbClr val="2794D2"/>
              </a:solidFill>
              <a:latin typeface="Gotham"/>
            </a:endParaRPr>
          </a:p>
          <a:p>
            <a:pPr>
              <a:lnSpc>
                <a:spcPct val="150000"/>
              </a:lnSpc>
            </a:pPr>
            <a:r>
              <a:rPr lang="es-ES_tradnl" sz="2400" b="1" dirty="0" smtClean="0">
                <a:solidFill>
                  <a:srgbClr val="2794D2"/>
                </a:solidFill>
                <a:latin typeface="Gotham"/>
              </a:rPr>
              <a:t/>
            </a:r>
            <a:br>
              <a:rPr lang="es-ES_tradnl" sz="2400" b="1" dirty="0" smtClean="0">
                <a:solidFill>
                  <a:srgbClr val="2794D2"/>
                </a:solidFill>
                <a:latin typeface="Gotham"/>
              </a:rPr>
            </a:br>
            <a:r>
              <a:rPr lang="es-ES_tradnl" sz="2400" b="1" dirty="0" err="1" smtClean="0">
                <a:solidFill>
                  <a:srgbClr val="2794D2"/>
                </a:solidFill>
                <a:latin typeface="Gotham"/>
              </a:rPr>
              <a:t>Adhesi</a:t>
            </a:r>
            <a:r>
              <a:rPr lang="es-ES" sz="2400" b="1" dirty="0" err="1">
                <a:solidFill>
                  <a:srgbClr val="2794D2"/>
                </a:solidFill>
                <a:latin typeface="Gotham"/>
              </a:rPr>
              <a:t>ón</a:t>
            </a:r>
            <a:r>
              <a:rPr lang="es-ES" sz="2400" b="1" dirty="0">
                <a:solidFill>
                  <a:srgbClr val="2794D2"/>
                </a:solidFill>
                <a:latin typeface="Gotham"/>
              </a:rPr>
              <a:t> al Programa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latin typeface="Gotham"/>
              </a:rPr>
              <a:t>10 Municipios</a:t>
            </a:r>
            <a:endParaRPr lang="es-ES_tradnl" sz="2400" dirty="0">
              <a:latin typeface="Gotham"/>
            </a:endParaRPr>
          </a:p>
        </p:txBody>
      </p:sp>
      <p:pic>
        <p:nvPicPr>
          <p:cNvPr id="12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95435"/>
            <a:ext cx="12192000" cy="125129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 smtClean="0">
                <a:solidFill>
                  <a:schemeClr val="bg1"/>
                </a:solidFill>
                <a:latin typeface="Gotham"/>
              </a:rPr>
              <a:t>PROGRAMA DE FORTALECIMIENTO DE CORREDORES SANITARIOS</a:t>
            </a:r>
            <a:endParaRPr lang="es-ES" sz="2400" b="1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3" y="-4234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13F4DCF5-82B3-2A40-BA56-E1AC2C1E7F1F}"/>
              </a:ext>
            </a:extLst>
          </p:cNvPr>
          <p:cNvSpPr txBox="1"/>
          <p:nvPr/>
        </p:nvSpPr>
        <p:spPr>
          <a:xfrm>
            <a:off x="2034928" y="1524696"/>
            <a:ext cx="1245854" cy="461665"/>
          </a:xfrm>
          <a:prstGeom prst="rect">
            <a:avLst/>
          </a:prstGeom>
          <a:noFill/>
          <a:ln w="28575">
            <a:solidFill>
              <a:srgbClr val="2794D2"/>
            </a:solidFill>
          </a:ln>
        </p:spPr>
        <p:txBody>
          <a:bodyPr wrap="none" rtlCol="0">
            <a:spAutoFit/>
          </a:bodyPr>
          <a:lstStyle/>
          <a:p>
            <a:r>
              <a:rPr lang="es-AR" sz="2400" dirty="0">
                <a:latin typeface="Gotham"/>
              </a:rPr>
              <a:t>MaRSA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17EC8F8A-765E-3340-A065-DC301244BDB8}"/>
              </a:ext>
            </a:extLst>
          </p:cNvPr>
          <p:cNvSpPr txBox="1"/>
          <p:nvPr/>
        </p:nvSpPr>
        <p:spPr>
          <a:xfrm>
            <a:off x="7619462" y="2524055"/>
            <a:ext cx="2778902" cy="830997"/>
          </a:xfrm>
          <a:prstGeom prst="rect">
            <a:avLst/>
          </a:prstGeom>
          <a:noFill/>
          <a:ln w="28575">
            <a:solidFill>
              <a:srgbClr val="2794D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600" dirty="0">
                <a:latin typeface="Gotham"/>
              </a:rPr>
              <a:t>Mapa Epidemiológico Ambiental por</a:t>
            </a:r>
          </a:p>
          <a:p>
            <a:pPr algn="ctr"/>
            <a:r>
              <a:rPr lang="es-AR" sz="1600" dirty="0">
                <a:latin typeface="Gotham"/>
              </a:rPr>
              <a:t>Barrio/UREM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46FDAB10-CC81-E441-B767-624B70DE5009}"/>
              </a:ext>
            </a:extLst>
          </p:cNvPr>
          <p:cNvSpPr txBox="1"/>
          <p:nvPr/>
        </p:nvSpPr>
        <p:spPr>
          <a:xfrm>
            <a:off x="4324048" y="1532565"/>
            <a:ext cx="3486151" cy="400110"/>
          </a:xfrm>
          <a:prstGeom prst="rect">
            <a:avLst/>
          </a:prstGeom>
          <a:noFill/>
          <a:ln w="28575">
            <a:solidFill>
              <a:srgbClr val="2794D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2000" dirty="0">
                <a:latin typeface="Gotham"/>
              </a:rPr>
              <a:t>Priorización </a:t>
            </a:r>
            <a:r>
              <a:rPr lang="es-AR" sz="2000" dirty="0" smtClean="0">
                <a:latin typeface="Gotham"/>
              </a:rPr>
              <a:t>Barrio/UREM</a:t>
            </a:r>
            <a:endParaRPr lang="es-AR" sz="2000" dirty="0">
              <a:latin typeface="Gotham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847AE84D-4E92-7148-BFEE-B06E4B561C16}"/>
              </a:ext>
            </a:extLst>
          </p:cNvPr>
          <p:cNvSpPr txBox="1"/>
          <p:nvPr/>
        </p:nvSpPr>
        <p:spPr>
          <a:xfrm>
            <a:off x="5278802" y="2671919"/>
            <a:ext cx="1589154" cy="523220"/>
          </a:xfrm>
          <a:prstGeom prst="rect">
            <a:avLst/>
          </a:prstGeom>
          <a:solidFill>
            <a:srgbClr val="2794D2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AR" sz="2800" b="1" dirty="0">
                <a:solidFill>
                  <a:schemeClr val="bg1"/>
                </a:solidFill>
                <a:latin typeface="Gotham"/>
              </a:rPr>
              <a:t>EISAAR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CFC446D5-21D5-D24C-90B8-D80D2CF31C6D}"/>
              </a:ext>
            </a:extLst>
          </p:cNvPr>
          <p:cNvSpPr txBox="1"/>
          <p:nvPr/>
        </p:nvSpPr>
        <p:spPr>
          <a:xfrm>
            <a:off x="1699401" y="3930982"/>
            <a:ext cx="2402105" cy="584775"/>
          </a:xfrm>
          <a:prstGeom prst="rect">
            <a:avLst/>
          </a:prstGeom>
          <a:noFill/>
          <a:ln w="28575">
            <a:solidFill>
              <a:srgbClr val="2794D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600" dirty="0">
                <a:latin typeface="Gotham"/>
              </a:rPr>
              <a:t>Corredores Sanitarios de </a:t>
            </a:r>
            <a:r>
              <a:rPr lang="es-AR" sz="1600" dirty="0" smtClean="0">
                <a:latin typeface="Gotham"/>
              </a:rPr>
              <a:t>la CMR</a:t>
            </a:r>
            <a:endParaRPr lang="es-AR" sz="1600" dirty="0">
              <a:latin typeface="Gotham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974C1112-5F3D-F343-9290-7BC3D2458F06}"/>
              </a:ext>
            </a:extLst>
          </p:cNvPr>
          <p:cNvSpPr txBox="1"/>
          <p:nvPr/>
        </p:nvSpPr>
        <p:spPr>
          <a:xfrm>
            <a:off x="4324048" y="5214313"/>
            <a:ext cx="3486151" cy="338554"/>
          </a:xfrm>
          <a:prstGeom prst="rect">
            <a:avLst/>
          </a:prstGeom>
          <a:noFill/>
          <a:ln w="28575">
            <a:solidFill>
              <a:srgbClr val="2794D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600" dirty="0">
                <a:latin typeface="Gotham"/>
              </a:rPr>
              <a:t>Promoción Comunitaria de SA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DED4CBC6-968F-C049-9F2F-4738307C9855}"/>
              </a:ext>
            </a:extLst>
          </p:cNvPr>
          <p:cNvSpPr txBox="1"/>
          <p:nvPr/>
        </p:nvSpPr>
        <p:spPr>
          <a:xfrm>
            <a:off x="4324048" y="3940403"/>
            <a:ext cx="3486150" cy="338554"/>
          </a:xfrm>
          <a:prstGeom prst="rect">
            <a:avLst/>
          </a:prstGeom>
          <a:noFill/>
          <a:ln w="28575">
            <a:solidFill>
              <a:srgbClr val="2794D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600" dirty="0">
                <a:latin typeface="Gotham"/>
              </a:rPr>
              <a:t>Gestión de Casos Comunitarios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A2440856-6B03-B248-AEEB-D382BB959871}"/>
              </a:ext>
            </a:extLst>
          </p:cNvPr>
          <p:cNvSpPr txBox="1"/>
          <p:nvPr/>
        </p:nvSpPr>
        <p:spPr>
          <a:xfrm>
            <a:off x="8084072" y="1174391"/>
            <a:ext cx="4003508" cy="830997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 smtClean="0">
                <a:solidFill>
                  <a:srgbClr val="2794D2"/>
                </a:solidFill>
                <a:latin typeface="Gotham"/>
              </a:rPr>
              <a:t>RED DE</a:t>
            </a:r>
          </a:p>
          <a:p>
            <a:pPr algn="ctr"/>
            <a:r>
              <a:rPr lang="es-AR" sz="2400" b="1" dirty="0" smtClean="0">
                <a:solidFill>
                  <a:srgbClr val="2794D2"/>
                </a:solidFill>
                <a:latin typeface="Gotham"/>
              </a:rPr>
              <a:t>SALUD AMBIENTAL</a:t>
            </a:r>
            <a:endParaRPr lang="es-AR" sz="2400" b="1" dirty="0">
              <a:solidFill>
                <a:srgbClr val="2794D2"/>
              </a:solidFill>
              <a:latin typeface="Gotham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104105B9-CCC0-B64B-BBE7-0E268CB2692C}"/>
              </a:ext>
            </a:extLst>
          </p:cNvPr>
          <p:cNvSpPr txBox="1"/>
          <p:nvPr/>
        </p:nvSpPr>
        <p:spPr>
          <a:xfrm>
            <a:off x="2034928" y="2578253"/>
            <a:ext cx="2092198" cy="646331"/>
          </a:xfrm>
          <a:prstGeom prst="rect">
            <a:avLst/>
          </a:prstGeom>
          <a:noFill/>
          <a:ln w="28575">
            <a:solidFill>
              <a:srgbClr val="2794D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dirty="0">
                <a:latin typeface="Gotham"/>
              </a:rPr>
              <a:t>Gestión de Casos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974C1112-5F3D-F343-9290-7BC3D2458F06}"/>
              </a:ext>
            </a:extLst>
          </p:cNvPr>
          <p:cNvSpPr txBox="1"/>
          <p:nvPr/>
        </p:nvSpPr>
        <p:spPr>
          <a:xfrm>
            <a:off x="8180975" y="4248617"/>
            <a:ext cx="1901410" cy="1015663"/>
          </a:xfrm>
          <a:prstGeom prst="rect">
            <a:avLst/>
          </a:prstGeom>
          <a:noFill/>
          <a:ln w="28575">
            <a:solidFill>
              <a:srgbClr val="2794D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2000" dirty="0">
                <a:latin typeface="Gotham"/>
              </a:rPr>
              <a:t>Disminución </a:t>
            </a:r>
            <a:endParaRPr lang="es-AR" sz="2000" dirty="0" smtClean="0">
              <a:latin typeface="Gotham"/>
            </a:endParaRPr>
          </a:p>
          <a:p>
            <a:pPr algn="ctr"/>
            <a:r>
              <a:rPr lang="es-AR" sz="2000" dirty="0" smtClean="0">
                <a:latin typeface="Gotham"/>
              </a:rPr>
              <a:t>del Riesgo Ambiental</a:t>
            </a:r>
            <a:endParaRPr lang="es-AR" sz="2000" dirty="0">
              <a:latin typeface="Gotham"/>
            </a:endParaRPr>
          </a:p>
        </p:txBody>
      </p:sp>
      <p:sp>
        <p:nvSpPr>
          <p:cNvPr id="30" name="Título 1"/>
          <p:cNvSpPr txBox="1">
            <a:spLocks/>
          </p:cNvSpPr>
          <p:nvPr/>
        </p:nvSpPr>
        <p:spPr>
          <a:xfrm>
            <a:off x="256604" y="120814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dirty="0" smtClean="0">
                <a:solidFill>
                  <a:schemeClr val="bg1"/>
                </a:solidFill>
                <a:latin typeface="Gotham"/>
              </a:rPr>
              <a:t>ESTRATEGIA DE SALUD AMBIENTAL | </a:t>
            </a:r>
            <a:r>
              <a:rPr lang="es-AR" sz="2400" b="1" dirty="0" smtClean="0">
                <a:solidFill>
                  <a:schemeClr val="bg1"/>
                </a:solidFill>
                <a:latin typeface="Gotham"/>
              </a:rPr>
              <a:t>EJES DE TRABAJO</a:t>
            </a:r>
            <a:endParaRPr lang="es-ES" sz="2400" b="1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000" y="6147635"/>
            <a:ext cx="2340000" cy="528750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" y="6732871"/>
            <a:ext cx="12192000" cy="125129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47198" y="1469603"/>
            <a:ext cx="470072" cy="535882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88374" y="2680459"/>
            <a:ext cx="470072" cy="535882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68310" y="2673213"/>
            <a:ext cx="470072" cy="535882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007" y="2025851"/>
            <a:ext cx="470072" cy="535882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007" y="3307161"/>
            <a:ext cx="470072" cy="535882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10710" y="3337119"/>
            <a:ext cx="470072" cy="535882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3766">
            <a:off x="7414041" y="3486215"/>
            <a:ext cx="366447" cy="417750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055" y="4608248"/>
            <a:ext cx="470072" cy="535882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30964" y="4401526"/>
            <a:ext cx="470072" cy="53588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969796" y="4608248"/>
            <a:ext cx="1452496" cy="92783"/>
          </a:xfrm>
          <a:prstGeom prst="rect">
            <a:avLst/>
          </a:prstGeom>
          <a:solidFill>
            <a:srgbClr val="2794D2"/>
          </a:solidFill>
          <a:ln>
            <a:solidFill>
              <a:srgbClr val="2794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2794D2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40445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8105" y="1147472"/>
            <a:ext cx="8095790" cy="4766679"/>
          </a:xfrm>
          <a:prstGeom prst="rect">
            <a:avLst/>
          </a:prstGeom>
        </p:spPr>
      </p:pic>
      <p:pic>
        <p:nvPicPr>
          <p:cNvPr id="10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95435"/>
            <a:ext cx="12192000" cy="125129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 smtClean="0">
                <a:solidFill>
                  <a:schemeClr val="bg1"/>
                </a:solidFill>
                <a:latin typeface="Gotham"/>
              </a:rPr>
              <a:t>PROGRAMA DE FORTALECIMIENTO </a:t>
            </a:r>
            <a:r>
              <a:rPr lang="es-AR" sz="2400" dirty="0" smtClean="0">
                <a:solidFill>
                  <a:schemeClr val="bg1"/>
                </a:solidFill>
                <a:latin typeface="Gotham"/>
              </a:rPr>
              <a:t>DE CORREDORES SANITARIOS</a:t>
            </a:r>
            <a:endParaRPr lang="es-ES" sz="2400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5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acumar.gov.ar/content/photos/generated/6/2166_605-3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25867"/>
            <a:ext cx="6679933" cy="4481830"/>
          </a:xfrm>
          <a:prstGeom prst="rect">
            <a:avLst/>
          </a:prstGeom>
          <a:noFill/>
        </p:spPr>
      </p:pic>
      <p:sp>
        <p:nvSpPr>
          <p:cNvPr id="8" name="CuadroTexto 7"/>
          <p:cNvSpPr txBox="1"/>
          <p:nvPr/>
        </p:nvSpPr>
        <p:spPr>
          <a:xfrm>
            <a:off x="7040038" y="2060803"/>
            <a:ext cx="3268844" cy="27938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400" b="1" dirty="0">
                <a:latin typeface="Gotham"/>
              </a:rPr>
              <a:t>16 </a:t>
            </a:r>
            <a:r>
              <a:rPr lang="es-ES_tradnl" sz="2400" b="1" dirty="0" smtClean="0">
                <a:latin typeface="Gotham"/>
              </a:rPr>
              <a:t>Equipos</a:t>
            </a:r>
            <a:endParaRPr lang="es-ES_tradnl" sz="2400" b="1" dirty="0">
              <a:latin typeface="Gotham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400" b="1" dirty="0">
                <a:latin typeface="Gotham"/>
              </a:rPr>
              <a:t>Sede de </a:t>
            </a:r>
            <a:r>
              <a:rPr lang="es-ES_tradnl" sz="2400" b="1" dirty="0" smtClean="0">
                <a:latin typeface="Gotham"/>
              </a:rPr>
              <a:t>Trabajo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400" b="1" dirty="0" smtClean="0">
                <a:latin typeface="Gotham"/>
              </a:rPr>
              <a:t>Gestores </a:t>
            </a:r>
            <a:r>
              <a:rPr lang="es-ES_tradnl" sz="2400" b="1" dirty="0">
                <a:latin typeface="Gotham"/>
              </a:rPr>
              <a:t>de </a:t>
            </a:r>
            <a:r>
              <a:rPr lang="es-ES_tradnl" sz="2400" b="1" dirty="0" smtClean="0">
                <a:latin typeface="Gotham"/>
              </a:rPr>
              <a:t>casos</a:t>
            </a:r>
            <a:endParaRPr lang="es-ES_tradnl" sz="2400" b="1" dirty="0">
              <a:latin typeface="Gotham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400" b="1" dirty="0" smtClean="0">
                <a:latin typeface="Gotham"/>
              </a:rPr>
              <a:t>Trayectorias</a:t>
            </a:r>
            <a:endParaRPr lang="es-ES_tradnl" sz="2400" b="1" dirty="0">
              <a:latin typeface="Gotham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400" b="1" dirty="0">
                <a:latin typeface="Gotham"/>
              </a:rPr>
              <a:t>Mesas de </a:t>
            </a:r>
            <a:r>
              <a:rPr lang="es-ES_tradnl" sz="2400" b="1" dirty="0" err="1">
                <a:latin typeface="Gotham"/>
              </a:rPr>
              <a:t>Gesti</a:t>
            </a:r>
            <a:r>
              <a:rPr lang="es-ES" sz="2400" b="1" dirty="0" err="1">
                <a:latin typeface="Gotham"/>
              </a:rPr>
              <a:t>ón</a:t>
            </a:r>
            <a:endParaRPr lang="es-ES_tradnl" sz="2400" b="1" dirty="0">
              <a:latin typeface="Gotham"/>
            </a:endParaRPr>
          </a:p>
        </p:txBody>
      </p:sp>
      <p:pic>
        <p:nvPicPr>
          <p:cNvPr id="14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95435"/>
            <a:ext cx="12192000" cy="125129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 smtClean="0">
                <a:solidFill>
                  <a:schemeClr val="bg1"/>
                </a:solidFill>
                <a:latin typeface="Gotham"/>
              </a:rPr>
              <a:t>UNIDADES SANITARIAS AMBIENTALES</a:t>
            </a:r>
            <a:endParaRPr lang="es-ES" sz="2400" b="1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9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777" y="1422218"/>
            <a:ext cx="7013780" cy="4217187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7943492" y="2421625"/>
            <a:ext cx="35035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800" b="1" dirty="0" smtClean="0">
                <a:latin typeface="Gotham" panose="02000604030000020004"/>
              </a:rPr>
              <a:t>59</a:t>
            </a:r>
            <a:r>
              <a:rPr lang="es-AR" sz="2400" b="1" dirty="0" smtClean="0">
                <a:latin typeface="Gotham" panose="02000604030000020004"/>
              </a:rPr>
              <a:t/>
            </a:r>
            <a:br>
              <a:rPr lang="es-AR" sz="2400" b="1" dirty="0" smtClean="0">
                <a:latin typeface="Gotham" panose="02000604030000020004"/>
              </a:rPr>
            </a:br>
            <a:r>
              <a:rPr lang="es-AR" sz="2400" b="1" dirty="0" smtClean="0">
                <a:latin typeface="Gotham" panose="02000604030000020004"/>
              </a:rPr>
              <a:t>Mesas </a:t>
            </a:r>
            <a:r>
              <a:rPr lang="es-AR" sz="2400" b="1" dirty="0">
                <a:latin typeface="Gotham" panose="02000604030000020004"/>
              </a:rPr>
              <a:t>de Gestión </a:t>
            </a:r>
            <a:r>
              <a:rPr lang="es-AR" sz="2400" b="1" dirty="0">
                <a:solidFill>
                  <a:srgbClr val="2794D2"/>
                </a:solidFill>
                <a:latin typeface="Gotham" panose="02000604030000020004"/>
              </a:rPr>
              <a:t>con participación de la </a:t>
            </a:r>
            <a:r>
              <a:rPr lang="es-AR" sz="2400" b="1" dirty="0" err="1" smtClean="0">
                <a:solidFill>
                  <a:srgbClr val="2794D2"/>
                </a:solidFill>
                <a:latin typeface="Gotham" panose="02000604030000020004"/>
              </a:rPr>
              <a:t>DSyEA</a:t>
            </a:r>
            <a:r>
              <a:rPr lang="es-AR" sz="2400" b="1" dirty="0">
                <a:solidFill>
                  <a:srgbClr val="2794D2"/>
                </a:solidFill>
                <a:latin typeface="Gotham" panose="02000604030000020004"/>
              </a:rPr>
              <a:t> </a:t>
            </a:r>
            <a:r>
              <a:rPr lang="es-AR" sz="2400" b="1" dirty="0" smtClean="0">
                <a:solidFill>
                  <a:srgbClr val="2794D2"/>
                </a:solidFill>
                <a:latin typeface="Gotham" panose="02000604030000020004"/>
              </a:rPr>
              <a:t>en </a:t>
            </a:r>
            <a:r>
              <a:rPr lang="es-AR" sz="2400" b="1" dirty="0">
                <a:solidFill>
                  <a:srgbClr val="2794D2"/>
                </a:solidFill>
                <a:latin typeface="Gotham" panose="02000604030000020004"/>
              </a:rPr>
              <a:t>la CMR </a:t>
            </a:r>
            <a:endParaRPr lang="es-ES" sz="2400" b="1" dirty="0">
              <a:solidFill>
                <a:srgbClr val="2794D2"/>
              </a:solidFill>
              <a:latin typeface="Gotham" panose="02000604030000020004"/>
            </a:endParaRPr>
          </a:p>
        </p:txBody>
      </p:sp>
      <p:pic>
        <p:nvPicPr>
          <p:cNvPr id="11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95435"/>
            <a:ext cx="12192000" cy="125129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 smtClean="0">
                <a:solidFill>
                  <a:schemeClr val="bg1"/>
                </a:solidFill>
                <a:latin typeface="Gotham"/>
              </a:rPr>
              <a:t>MESA DE GESTIÓN DE CASOS COMUNITARIOS</a:t>
            </a:r>
            <a:endParaRPr lang="es-ES" sz="2400" b="1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7741542" y="2211058"/>
            <a:ext cx="38472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2794D2"/>
                </a:solidFill>
                <a:latin typeface="Gotham" panose="02000604030000020004"/>
              </a:rPr>
              <a:t>Programa de Educación y Comunicación Comunitaria sobre </a:t>
            </a:r>
            <a:r>
              <a:rPr lang="es-ES_tradnl" sz="2400" b="1" dirty="0">
                <a:latin typeface="Gotham" panose="02000604030000020004"/>
              </a:rPr>
              <a:t>manejo de residuos domiciliarios </a:t>
            </a:r>
            <a:r>
              <a:rPr lang="es-ES_tradnl" sz="2400" b="1" dirty="0">
                <a:solidFill>
                  <a:srgbClr val="2794D2"/>
                </a:solidFill>
                <a:latin typeface="Gotham" panose="02000604030000020004"/>
              </a:rPr>
              <a:t>en la Cuenca Matanza Riachuelo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" y="1505796"/>
            <a:ext cx="6747309" cy="4088181"/>
          </a:xfrm>
          <a:prstGeom prst="rect">
            <a:avLst/>
          </a:prstGeom>
        </p:spPr>
      </p:pic>
      <p:pic>
        <p:nvPicPr>
          <p:cNvPr id="12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25" y="6761746"/>
            <a:ext cx="12192000" cy="125129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 smtClean="0">
                <a:solidFill>
                  <a:schemeClr val="bg1"/>
                </a:solidFill>
                <a:latin typeface="Gotham"/>
              </a:rPr>
              <a:t>GESTIÓN DE CASOS COMUNITARIOS</a:t>
            </a:r>
            <a:endParaRPr lang="es-ES" sz="2400" b="1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7729086" y="2767968"/>
            <a:ext cx="34650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2794D2"/>
                </a:solidFill>
                <a:latin typeface="Gotham" panose="02000604030000020004"/>
              </a:rPr>
              <a:t>Elaboración</a:t>
            </a:r>
            <a:r>
              <a:rPr lang="es-ES" sz="2400" b="1" dirty="0">
                <a:solidFill>
                  <a:srgbClr val="2794D2"/>
                </a:solidFill>
                <a:latin typeface="Gotham" panose="02000604030000020004"/>
              </a:rPr>
              <a:t> de un plan de </a:t>
            </a:r>
            <a:r>
              <a:rPr lang="es-ES" sz="2400" b="1" dirty="0">
                <a:latin typeface="Gotham" panose="02000604030000020004"/>
              </a:rPr>
              <a:t>alerta temprana para inundaciones </a:t>
            </a:r>
            <a:r>
              <a:rPr lang="es-ES" sz="2400" b="1" dirty="0">
                <a:solidFill>
                  <a:srgbClr val="2794D2"/>
                </a:solidFill>
                <a:latin typeface="Gotham" panose="02000604030000020004"/>
              </a:rPr>
              <a:t>en un b</a:t>
            </a:r>
            <a:r>
              <a:rPr lang="es-ES" sz="2400" b="1" dirty="0" smtClean="0">
                <a:solidFill>
                  <a:srgbClr val="2794D2"/>
                </a:solidFill>
                <a:latin typeface="Gotham" panose="02000604030000020004"/>
              </a:rPr>
              <a:t>arrio de </a:t>
            </a:r>
            <a:r>
              <a:rPr lang="es-ES" sz="2400" b="1" dirty="0">
                <a:solidFill>
                  <a:srgbClr val="2794D2"/>
                </a:solidFill>
                <a:latin typeface="Gotham" panose="02000604030000020004"/>
              </a:rPr>
              <a:t>Cuenca Alta</a:t>
            </a:r>
            <a:endParaRPr lang="es-ES_tradnl" sz="2400" b="1" dirty="0">
              <a:solidFill>
                <a:srgbClr val="2794D2"/>
              </a:solidFill>
              <a:latin typeface="Gotham" panose="02000604030000020004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145" y="1559293"/>
            <a:ext cx="6593306" cy="4263991"/>
          </a:xfrm>
          <a:prstGeom prst="rect">
            <a:avLst/>
          </a:prstGeom>
        </p:spPr>
      </p:pic>
      <p:pic>
        <p:nvPicPr>
          <p:cNvPr id="11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25" y="6761746"/>
            <a:ext cx="12192000" cy="125129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 smtClean="0">
                <a:solidFill>
                  <a:schemeClr val="bg1"/>
                </a:solidFill>
                <a:latin typeface="Gotham"/>
              </a:rPr>
              <a:t>GESTIÓN DE CASOS COMUNITARIOS</a:t>
            </a:r>
            <a:endParaRPr lang="es-ES" sz="2400" b="1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2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4867937" y="1205793"/>
            <a:ext cx="6444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2794D2"/>
                </a:solidFill>
                <a:latin typeface="Gotham" panose="02000604030000020004"/>
              </a:rPr>
              <a:t>Comunicación</a:t>
            </a:r>
            <a:r>
              <a:rPr lang="es-ES" sz="2400" b="1" dirty="0">
                <a:solidFill>
                  <a:srgbClr val="2794D2"/>
                </a:solidFill>
                <a:latin typeface="Gotham" panose="02000604030000020004"/>
              </a:rPr>
              <a:t> de </a:t>
            </a:r>
            <a:r>
              <a:rPr lang="es-ES" sz="2400" b="1" dirty="0" smtClean="0">
                <a:solidFill>
                  <a:srgbClr val="2794D2"/>
                </a:solidFill>
                <a:latin typeface="Gotham" panose="02000604030000020004"/>
              </a:rPr>
              <a:t>riesgos</a:t>
            </a:r>
          </a:p>
          <a:p>
            <a:pPr algn="ctr"/>
            <a:r>
              <a:rPr lang="es-ES" sz="2400" b="1" dirty="0" smtClean="0">
                <a:solidFill>
                  <a:srgbClr val="2794D2"/>
                </a:solidFill>
                <a:latin typeface="Gotham" panose="02000604030000020004"/>
              </a:rPr>
              <a:t> </a:t>
            </a:r>
            <a:r>
              <a:rPr lang="es-ES" sz="2400" b="1" dirty="0">
                <a:latin typeface="Gotham" panose="02000604030000020004"/>
              </a:rPr>
              <a:t>Sensibilización</a:t>
            </a:r>
            <a:endParaRPr lang="es-ES_tradnl" sz="2400" b="1" dirty="0">
              <a:latin typeface="Gotham" panose="02000604030000020004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671" y="2361373"/>
            <a:ext cx="5853216" cy="3494457"/>
          </a:xfrm>
          <a:prstGeom prst="rect">
            <a:avLst/>
          </a:prstGeom>
        </p:spPr>
      </p:pic>
      <p:pic>
        <p:nvPicPr>
          <p:cNvPr id="13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25" y="6761746"/>
            <a:ext cx="12192000" cy="125129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 smtClean="0">
                <a:solidFill>
                  <a:schemeClr val="bg1"/>
                </a:solidFill>
                <a:latin typeface="Gotham"/>
              </a:rPr>
              <a:t>GESTIÓN DE CASOS COMUNITARIOS</a:t>
            </a:r>
            <a:endParaRPr lang="es-ES" sz="2400" b="1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89" y="1323715"/>
            <a:ext cx="3171770" cy="454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5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863297"/>
              </p:ext>
            </p:extLst>
          </p:nvPr>
        </p:nvGraphicFramePr>
        <p:xfrm>
          <a:off x="2906830" y="2090232"/>
          <a:ext cx="6429675" cy="38110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18271">
                  <a:extLst>
                    <a:ext uri="{9D8B030D-6E8A-4147-A177-3AD203B41FA5}">
                      <a16:colId xmlns:a16="http://schemas.microsoft.com/office/drawing/2014/main" xmlns="" val="1607633819"/>
                    </a:ext>
                  </a:extLst>
                </a:gridCol>
                <a:gridCol w="2035916">
                  <a:extLst>
                    <a:ext uri="{9D8B030D-6E8A-4147-A177-3AD203B41FA5}">
                      <a16:colId xmlns:a16="http://schemas.microsoft.com/office/drawing/2014/main" xmlns="" val="744523610"/>
                    </a:ext>
                  </a:extLst>
                </a:gridCol>
                <a:gridCol w="2475488">
                  <a:extLst>
                    <a:ext uri="{9D8B030D-6E8A-4147-A177-3AD203B41FA5}">
                      <a16:colId xmlns:a16="http://schemas.microsoft.com/office/drawing/2014/main" xmlns="" val="3289306704"/>
                    </a:ext>
                  </a:extLst>
                </a:gridCol>
              </a:tblGrid>
              <a:tr h="5378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b="1" dirty="0">
                          <a:solidFill>
                            <a:schemeClr val="tx1"/>
                          </a:solidFill>
                          <a:effectLst/>
                          <a:latin typeface="Gotham" panose="02000604030000020004"/>
                        </a:rPr>
                        <a:t>Municipio</a:t>
                      </a:r>
                      <a:endParaRPr lang="es-ES" sz="1600" b="1" dirty="0">
                        <a:solidFill>
                          <a:schemeClr val="tx1"/>
                        </a:solidFill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0632" marR="30632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>
                          <a:solidFill>
                            <a:schemeClr val="tx1"/>
                          </a:solidFill>
                          <a:effectLst/>
                          <a:latin typeface="Gotham" panose="02000604030000020004"/>
                        </a:rPr>
                        <a:t>Cantidad de comisiones</a:t>
                      </a:r>
                      <a:endParaRPr lang="es-ES" sz="1600" dirty="0">
                        <a:solidFill>
                          <a:schemeClr val="tx1"/>
                        </a:solidFill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0632" marR="30632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>
                          <a:solidFill>
                            <a:schemeClr val="tx1"/>
                          </a:solidFill>
                          <a:effectLst/>
                          <a:latin typeface="Gotham" panose="02000604030000020004"/>
                        </a:rPr>
                        <a:t>Cantidad de </a:t>
                      </a:r>
                      <a:r>
                        <a:rPr lang="es-AR" sz="1600" dirty="0" smtClean="0">
                          <a:solidFill>
                            <a:schemeClr val="tx1"/>
                          </a:solidFill>
                          <a:effectLst/>
                          <a:latin typeface="Gotham" panose="02000604030000020004"/>
                        </a:rPr>
                        <a:t>participantes </a:t>
                      </a:r>
                      <a:endParaRPr lang="es-ES" sz="1600" dirty="0">
                        <a:solidFill>
                          <a:schemeClr val="tx1"/>
                        </a:solidFill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0632" marR="30632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52841338"/>
                  </a:ext>
                </a:extLst>
              </a:tr>
              <a:tr h="325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b="0" dirty="0">
                          <a:solidFill>
                            <a:schemeClr val="tx1"/>
                          </a:solidFill>
                          <a:effectLst/>
                          <a:latin typeface="Gotham" panose="02000604030000020004"/>
                        </a:rPr>
                        <a:t>Almirante Brown</a:t>
                      </a:r>
                      <a:endParaRPr lang="es-ES" sz="1600" b="0" dirty="0">
                        <a:solidFill>
                          <a:schemeClr val="tx1"/>
                        </a:solidFill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0632" marR="30632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>
                          <a:effectLst/>
                          <a:latin typeface="Gotham" panose="02000604030000020004"/>
                        </a:rPr>
                        <a:t>3</a:t>
                      </a:r>
                      <a:endParaRPr lang="es-ES" sz="1600" dirty="0"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0632" marR="306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>
                          <a:effectLst/>
                          <a:latin typeface="Gotham" panose="02000604030000020004"/>
                        </a:rPr>
                        <a:t>87</a:t>
                      </a:r>
                      <a:endParaRPr lang="es-ES" sz="1600" dirty="0"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0632" marR="30632" marT="0" marB="0" anchor="ctr"/>
                </a:tc>
                <a:extLst>
                  <a:ext uri="{0D108BD9-81ED-4DB2-BD59-A6C34878D82A}">
                    <a16:rowId xmlns:a16="http://schemas.microsoft.com/office/drawing/2014/main" xmlns="" val="22605607"/>
                  </a:ext>
                </a:extLst>
              </a:tr>
              <a:tr h="325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b="0" dirty="0">
                          <a:solidFill>
                            <a:schemeClr val="tx1"/>
                          </a:solidFill>
                          <a:effectLst/>
                          <a:latin typeface="Gotham" panose="02000604030000020004"/>
                        </a:rPr>
                        <a:t>Avellaneda</a:t>
                      </a:r>
                      <a:endParaRPr lang="es-ES" sz="1600" b="0" dirty="0">
                        <a:solidFill>
                          <a:schemeClr val="tx1"/>
                        </a:solidFill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0632" marR="30632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>
                          <a:effectLst/>
                          <a:latin typeface="Gotham" panose="02000604030000020004"/>
                        </a:rPr>
                        <a:t>3</a:t>
                      </a:r>
                      <a:endParaRPr lang="es-ES" sz="1600" dirty="0"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0632" marR="306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>
                          <a:effectLst/>
                          <a:latin typeface="Gotham" panose="02000604030000020004"/>
                        </a:rPr>
                        <a:t>58</a:t>
                      </a:r>
                      <a:endParaRPr lang="es-ES" sz="1600" dirty="0"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0632" marR="30632" marT="0" marB="0" anchor="ctr"/>
                </a:tc>
                <a:extLst>
                  <a:ext uri="{0D108BD9-81ED-4DB2-BD59-A6C34878D82A}">
                    <a16:rowId xmlns:a16="http://schemas.microsoft.com/office/drawing/2014/main" xmlns="" val="2360796970"/>
                  </a:ext>
                </a:extLst>
              </a:tr>
              <a:tr h="325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b="0" dirty="0">
                          <a:solidFill>
                            <a:schemeClr val="tx1"/>
                          </a:solidFill>
                          <a:effectLst/>
                          <a:latin typeface="Gotham" panose="02000604030000020004"/>
                        </a:rPr>
                        <a:t>Ezeiza</a:t>
                      </a:r>
                      <a:endParaRPr lang="es-ES" sz="1600" b="0" dirty="0">
                        <a:solidFill>
                          <a:schemeClr val="tx1"/>
                        </a:solidFill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0632" marR="30632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 panose="02000604030000020004"/>
                        </a:rPr>
                        <a:t>2</a:t>
                      </a:r>
                      <a:endParaRPr lang="es-ES" sz="1600"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0632" marR="306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>
                          <a:effectLst/>
                          <a:latin typeface="Gotham" panose="02000604030000020004"/>
                        </a:rPr>
                        <a:t>54</a:t>
                      </a:r>
                      <a:endParaRPr lang="es-ES" sz="1600" dirty="0"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0632" marR="30632" marT="0" marB="0" anchor="ctr"/>
                </a:tc>
                <a:extLst>
                  <a:ext uri="{0D108BD9-81ED-4DB2-BD59-A6C34878D82A}">
                    <a16:rowId xmlns:a16="http://schemas.microsoft.com/office/drawing/2014/main" xmlns="" val="3555876717"/>
                  </a:ext>
                </a:extLst>
              </a:tr>
              <a:tr h="325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b="0">
                          <a:solidFill>
                            <a:schemeClr val="tx1"/>
                          </a:solidFill>
                          <a:effectLst/>
                          <a:latin typeface="Gotham" panose="02000604030000020004"/>
                        </a:rPr>
                        <a:t>Las Heras</a:t>
                      </a:r>
                      <a:endParaRPr lang="es-ES" sz="1600" b="0">
                        <a:solidFill>
                          <a:schemeClr val="tx1"/>
                        </a:solidFill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0632" marR="30632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 panose="02000604030000020004"/>
                        </a:rPr>
                        <a:t>1</a:t>
                      </a:r>
                      <a:endParaRPr lang="es-ES" sz="1600"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0632" marR="306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>
                          <a:effectLst/>
                          <a:latin typeface="Gotham" panose="02000604030000020004"/>
                        </a:rPr>
                        <a:t>26</a:t>
                      </a:r>
                      <a:endParaRPr lang="es-ES" sz="1600" dirty="0"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0632" marR="30632" marT="0" marB="0" anchor="ctr"/>
                </a:tc>
                <a:extLst>
                  <a:ext uri="{0D108BD9-81ED-4DB2-BD59-A6C34878D82A}">
                    <a16:rowId xmlns:a16="http://schemas.microsoft.com/office/drawing/2014/main" xmlns="" val="457946441"/>
                  </a:ext>
                </a:extLst>
              </a:tr>
              <a:tr h="325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b="0">
                          <a:solidFill>
                            <a:schemeClr val="tx1"/>
                          </a:solidFill>
                          <a:effectLst/>
                          <a:latin typeface="Gotham" panose="02000604030000020004"/>
                        </a:rPr>
                        <a:t>Lanús</a:t>
                      </a:r>
                      <a:endParaRPr lang="es-ES" sz="1600" b="0">
                        <a:solidFill>
                          <a:schemeClr val="tx1"/>
                        </a:solidFill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0632" marR="30632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 panose="02000604030000020004"/>
                        </a:rPr>
                        <a:t>1</a:t>
                      </a:r>
                      <a:endParaRPr lang="es-ES" sz="1600"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0632" marR="306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>
                          <a:effectLst/>
                          <a:latin typeface="Gotham" panose="02000604030000020004"/>
                        </a:rPr>
                        <a:t>30</a:t>
                      </a:r>
                      <a:endParaRPr lang="es-ES" sz="1600" dirty="0"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0632" marR="30632" marT="0" marB="0" anchor="ctr"/>
                </a:tc>
                <a:extLst>
                  <a:ext uri="{0D108BD9-81ED-4DB2-BD59-A6C34878D82A}">
                    <a16:rowId xmlns:a16="http://schemas.microsoft.com/office/drawing/2014/main" xmlns="" val="3339843705"/>
                  </a:ext>
                </a:extLst>
              </a:tr>
              <a:tr h="325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b="0">
                          <a:solidFill>
                            <a:schemeClr val="tx1"/>
                          </a:solidFill>
                          <a:effectLst/>
                          <a:latin typeface="Gotham" panose="02000604030000020004"/>
                        </a:rPr>
                        <a:t>Marcos Paz</a:t>
                      </a:r>
                      <a:endParaRPr lang="es-ES" sz="1600" b="0">
                        <a:solidFill>
                          <a:schemeClr val="tx1"/>
                        </a:solidFill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0632" marR="30632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 panose="02000604030000020004"/>
                        </a:rPr>
                        <a:t>2</a:t>
                      </a:r>
                      <a:endParaRPr lang="es-ES" sz="1600"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0632" marR="306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>
                          <a:effectLst/>
                          <a:latin typeface="Gotham" panose="02000604030000020004"/>
                        </a:rPr>
                        <a:t>46</a:t>
                      </a:r>
                      <a:endParaRPr lang="es-ES" sz="1600" dirty="0"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0632" marR="30632" marT="0" marB="0" anchor="ctr"/>
                </a:tc>
                <a:extLst>
                  <a:ext uri="{0D108BD9-81ED-4DB2-BD59-A6C34878D82A}">
                    <a16:rowId xmlns:a16="http://schemas.microsoft.com/office/drawing/2014/main" xmlns="" val="3783401367"/>
                  </a:ext>
                </a:extLst>
              </a:tr>
              <a:tr h="325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b="0">
                          <a:solidFill>
                            <a:schemeClr val="tx1"/>
                          </a:solidFill>
                          <a:effectLst/>
                          <a:latin typeface="Gotham" panose="02000604030000020004"/>
                        </a:rPr>
                        <a:t>La Matanza</a:t>
                      </a:r>
                      <a:endParaRPr lang="es-ES" sz="1600" b="0">
                        <a:solidFill>
                          <a:schemeClr val="tx1"/>
                        </a:solidFill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0632" marR="30632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 panose="02000604030000020004"/>
                        </a:rPr>
                        <a:t>2</a:t>
                      </a:r>
                      <a:endParaRPr lang="es-ES" sz="1600"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0632" marR="306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>
                          <a:effectLst/>
                          <a:latin typeface="Gotham" panose="02000604030000020004"/>
                        </a:rPr>
                        <a:t>54</a:t>
                      </a:r>
                      <a:endParaRPr lang="es-ES" sz="1600" dirty="0"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0632" marR="30632" marT="0" marB="0" anchor="ctr"/>
                </a:tc>
                <a:extLst>
                  <a:ext uri="{0D108BD9-81ED-4DB2-BD59-A6C34878D82A}">
                    <a16:rowId xmlns:a16="http://schemas.microsoft.com/office/drawing/2014/main" xmlns="" val="752599808"/>
                  </a:ext>
                </a:extLst>
              </a:tr>
              <a:tr h="325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b="0">
                          <a:solidFill>
                            <a:schemeClr val="tx1"/>
                          </a:solidFill>
                          <a:effectLst/>
                          <a:latin typeface="Gotham" panose="02000604030000020004"/>
                        </a:rPr>
                        <a:t>Merlo</a:t>
                      </a:r>
                      <a:endParaRPr lang="es-ES" sz="1600" b="0">
                        <a:solidFill>
                          <a:schemeClr val="tx1"/>
                        </a:solidFill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0632" marR="30632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 panose="02000604030000020004"/>
                        </a:rPr>
                        <a:t>3</a:t>
                      </a:r>
                      <a:endParaRPr lang="es-ES" sz="1600"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0632" marR="306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>
                          <a:effectLst/>
                          <a:latin typeface="Gotham" panose="02000604030000020004"/>
                        </a:rPr>
                        <a:t>59</a:t>
                      </a:r>
                      <a:endParaRPr lang="es-ES" sz="1600" dirty="0"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0632" marR="30632" marT="0" marB="0" anchor="ctr"/>
                </a:tc>
                <a:extLst>
                  <a:ext uri="{0D108BD9-81ED-4DB2-BD59-A6C34878D82A}">
                    <a16:rowId xmlns:a16="http://schemas.microsoft.com/office/drawing/2014/main" xmlns="" val="3253065375"/>
                  </a:ext>
                </a:extLst>
              </a:tr>
              <a:tr h="325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b="0" dirty="0">
                          <a:solidFill>
                            <a:schemeClr val="tx1"/>
                          </a:solidFill>
                          <a:effectLst/>
                          <a:latin typeface="Gotham" panose="02000604030000020004"/>
                        </a:rPr>
                        <a:t>Morón</a:t>
                      </a:r>
                      <a:endParaRPr lang="es-ES" sz="1600" b="0" dirty="0">
                        <a:solidFill>
                          <a:schemeClr val="tx1"/>
                        </a:solidFill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0632" marR="30632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Gotham" panose="02000604030000020004"/>
                        </a:rPr>
                        <a:t>2</a:t>
                      </a:r>
                      <a:endParaRPr lang="es-ES" sz="1600"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0632" marR="306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>
                          <a:effectLst/>
                          <a:latin typeface="Gotham" panose="02000604030000020004"/>
                        </a:rPr>
                        <a:t>43</a:t>
                      </a:r>
                      <a:endParaRPr lang="es-ES" sz="1600" dirty="0"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0632" marR="30632" marT="0" marB="0" anchor="ctr"/>
                </a:tc>
                <a:extLst>
                  <a:ext uri="{0D108BD9-81ED-4DB2-BD59-A6C34878D82A}">
                    <a16:rowId xmlns:a16="http://schemas.microsoft.com/office/drawing/2014/main" xmlns="" val="4287643315"/>
                  </a:ext>
                </a:extLst>
              </a:tr>
              <a:tr h="325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b="1" dirty="0">
                          <a:solidFill>
                            <a:schemeClr val="tx1"/>
                          </a:solidFill>
                          <a:effectLst/>
                          <a:latin typeface="Gotham" panose="02000604030000020004"/>
                        </a:rPr>
                        <a:t>TOTALES:</a:t>
                      </a:r>
                      <a:endParaRPr lang="es-ES" sz="1600" b="1" dirty="0">
                        <a:solidFill>
                          <a:schemeClr val="tx1"/>
                        </a:solidFill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0632" marR="30632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b="1" dirty="0">
                          <a:effectLst/>
                          <a:latin typeface="Gotham" panose="02000604030000020004"/>
                        </a:rPr>
                        <a:t>19</a:t>
                      </a:r>
                      <a:endParaRPr lang="es-ES" sz="1600" b="1" dirty="0"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0632" marR="30632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600" b="1" dirty="0">
                          <a:effectLst/>
                          <a:latin typeface="Gotham" panose="02000604030000020004"/>
                        </a:rPr>
                        <a:t>457</a:t>
                      </a:r>
                      <a:endParaRPr lang="es-ES" sz="1600" b="1" dirty="0"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0632" marR="30632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88057659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977418" y="1017562"/>
            <a:ext cx="1002792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269875" algn="l"/>
              </a:tabLst>
            </a:pPr>
            <a:r>
              <a:rPr lang="es-AR" altLang="es-ES" sz="2400" b="1" dirty="0" bmk="_Toc526542454">
                <a:solidFill>
                  <a:srgbClr val="2794D2"/>
                </a:solidFill>
                <a:latin typeface="Gotham" panose="02000604030000020004"/>
              </a:rPr>
              <a:t>TTRC sobre </a:t>
            </a:r>
            <a:r>
              <a:rPr lang="es-AR" altLang="es-ES" sz="2400" b="1" dirty="0" bmk="_Toc526542454">
                <a:latin typeface="Gotham" panose="02000604030000020004"/>
              </a:rPr>
              <a:t>Salud Ambiental en al CMR </a:t>
            </a:r>
            <a:r>
              <a:rPr lang="es-AR" altLang="es-ES" sz="2400" b="1" dirty="0" bmk="_Toc526542454">
                <a:solidFill>
                  <a:srgbClr val="2794D2"/>
                </a:solidFill>
                <a:latin typeface="Gotham" panose="02000604030000020004"/>
              </a:rPr>
              <a:t>según municipio y número de participantes. </a:t>
            </a:r>
            <a:r>
              <a:rPr lang="es-AR" altLang="es-ES" sz="2400" b="1" dirty="0" bmk="_Toc526542454">
                <a:latin typeface="Gotham" panose="02000604030000020004"/>
              </a:rPr>
              <a:t>Primer semestre de 2018</a:t>
            </a:r>
            <a:endParaRPr lang="es-ES" altLang="es-ES" sz="2400" b="1" dirty="0">
              <a:latin typeface="Gotham" panose="02000604030000020004"/>
            </a:endParaRPr>
          </a:p>
        </p:txBody>
      </p:sp>
      <p:pic>
        <p:nvPicPr>
          <p:cNvPr id="8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25" y="6761746"/>
            <a:ext cx="12192000" cy="125129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 smtClean="0">
                <a:solidFill>
                  <a:schemeClr val="bg1"/>
                </a:solidFill>
                <a:latin typeface="Gotham"/>
              </a:rPr>
              <a:t>TRAYECTORIAS TUTORIALES </a:t>
            </a:r>
            <a:r>
              <a:rPr lang="es-AR" sz="2400" dirty="0" smtClean="0">
                <a:solidFill>
                  <a:schemeClr val="bg1"/>
                </a:solidFill>
                <a:latin typeface="Gotham"/>
              </a:rPr>
              <a:t>DE REDES DE CONTENCIÓN</a:t>
            </a:r>
            <a:endParaRPr lang="es-ES" sz="2400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88374" y="797442"/>
            <a:ext cx="11415252" cy="390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s-ES" dirty="0"/>
              <a:t> </a:t>
            </a:r>
            <a:endParaRPr lang="es-AR" sz="185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22" name="image26.pn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9316" y="2110098"/>
            <a:ext cx="5227059" cy="37270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Rectángulo 17"/>
          <p:cNvSpPr/>
          <p:nvPr/>
        </p:nvSpPr>
        <p:spPr>
          <a:xfrm>
            <a:off x="485613" y="1169210"/>
            <a:ext cx="112207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AR" sz="2400" b="1" dirty="0" bmk="_Toc526542454">
                <a:solidFill>
                  <a:srgbClr val="2794D2"/>
                </a:solidFill>
                <a:latin typeface="Gotham" panose="02000604030000020004"/>
              </a:rPr>
              <a:t>TTRC en un barrio de Cuenca Alta. </a:t>
            </a:r>
            <a:r>
              <a:rPr lang="es-AR" sz="2400" b="1" dirty="0" bmk="_Toc526542454">
                <a:latin typeface="Gotham" panose="02000604030000020004"/>
              </a:rPr>
              <a:t>Primer semestre de 2018</a:t>
            </a:r>
            <a:endParaRPr lang="es-ES" sz="2400" b="1" dirty="0" bmk="_Toc526542454">
              <a:latin typeface="Gotham" panose="02000604030000020004"/>
            </a:endParaRPr>
          </a:p>
        </p:txBody>
      </p:sp>
      <p:graphicFrame>
        <p:nvGraphicFramePr>
          <p:cNvPr id="19" name="Tab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96240"/>
              </p:ext>
            </p:extLst>
          </p:nvPr>
        </p:nvGraphicFramePr>
        <p:xfrm>
          <a:off x="6473940" y="2167638"/>
          <a:ext cx="4614362" cy="39377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34797">
                  <a:extLst>
                    <a:ext uri="{9D8B030D-6E8A-4147-A177-3AD203B41FA5}">
                      <a16:colId xmlns:a16="http://schemas.microsoft.com/office/drawing/2014/main" xmlns="" val="3000455095"/>
                    </a:ext>
                  </a:extLst>
                </a:gridCol>
                <a:gridCol w="1579565">
                  <a:extLst>
                    <a:ext uri="{9D8B030D-6E8A-4147-A177-3AD203B41FA5}">
                      <a16:colId xmlns:a16="http://schemas.microsoft.com/office/drawing/2014/main" xmlns="" val="1483668679"/>
                    </a:ext>
                  </a:extLst>
                </a:gridCol>
              </a:tblGrid>
              <a:tr h="4134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 b="1" dirty="0">
                          <a:effectLst/>
                          <a:latin typeface="Gotham" panose="02000604030000020004"/>
                        </a:rPr>
                        <a:t>Problema identificado</a:t>
                      </a:r>
                      <a:endParaRPr lang="es-ES" sz="1800" b="1" dirty="0"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9041" marR="39041" marT="9760" marB="97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 b="1" dirty="0">
                          <a:effectLst/>
                          <a:latin typeface="Gotham" panose="02000604030000020004"/>
                        </a:rPr>
                        <a:t>Prioridad</a:t>
                      </a:r>
                      <a:endParaRPr lang="es-ES" sz="1800" b="1" dirty="0"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9041" marR="39041" marT="9760" marB="976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5843483"/>
                  </a:ext>
                </a:extLst>
              </a:tr>
              <a:tr h="806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 panose="02000604030000020004"/>
                        </a:rPr>
                        <a:t>Basura (puntos de arrojo y restos de poda)</a:t>
                      </a:r>
                      <a:endParaRPr lang="es-ES" sz="1800" dirty="0"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9041" marR="39041" marT="9760" marB="97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 panose="02000604030000020004"/>
                        </a:rPr>
                        <a:t>1</a:t>
                      </a:r>
                      <a:endParaRPr lang="es-ES" sz="1800" dirty="0"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9041" marR="39041" marT="9760" marB="9760" anchor="b"/>
                </a:tc>
                <a:extLst>
                  <a:ext uri="{0D108BD9-81ED-4DB2-BD59-A6C34878D82A}">
                    <a16:rowId xmlns:a16="http://schemas.microsoft.com/office/drawing/2014/main" xmlns="" val="2289263517"/>
                  </a:ext>
                </a:extLst>
              </a:tr>
              <a:tr h="4134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 panose="02000604030000020004"/>
                        </a:rPr>
                        <a:t>Quema de basura</a:t>
                      </a:r>
                      <a:endParaRPr lang="es-ES" sz="1800" dirty="0"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9041" marR="39041" marT="9760" marB="97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 panose="02000604030000020004"/>
                        </a:rPr>
                        <a:t>1</a:t>
                      </a:r>
                      <a:endParaRPr lang="es-ES" sz="1800"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9041" marR="39041" marT="9760" marB="9760" anchor="b"/>
                </a:tc>
                <a:extLst>
                  <a:ext uri="{0D108BD9-81ED-4DB2-BD59-A6C34878D82A}">
                    <a16:rowId xmlns:a16="http://schemas.microsoft.com/office/drawing/2014/main" xmlns="" val="2262586931"/>
                  </a:ext>
                </a:extLst>
              </a:tr>
              <a:tr h="4134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 panose="02000604030000020004"/>
                        </a:rPr>
                        <a:t>Perros callejeros</a:t>
                      </a:r>
                      <a:endParaRPr lang="es-ES" sz="1800" dirty="0"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9041" marR="39041" marT="9760" marB="97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 panose="02000604030000020004"/>
                        </a:rPr>
                        <a:t>2</a:t>
                      </a:r>
                      <a:endParaRPr lang="es-ES" sz="1800"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9041" marR="39041" marT="9760" marB="9760" anchor="b"/>
                </a:tc>
                <a:extLst>
                  <a:ext uri="{0D108BD9-81ED-4DB2-BD59-A6C34878D82A}">
                    <a16:rowId xmlns:a16="http://schemas.microsoft.com/office/drawing/2014/main" xmlns="" val="3075067732"/>
                  </a:ext>
                </a:extLst>
              </a:tr>
              <a:tr h="413430">
                <a:tc>
                  <a:txBody>
                    <a:bodyPr/>
                    <a:lstStyle/>
                    <a:p>
                      <a:pPr indent="2667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 panose="02000604030000020004"/>
                        </a:rPr>
                        <a:t>Inundaciones</a:t>
                      </a:r>
                      <a:endParaRPr lang="es-ES" sz="1800" dirty="0"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9041" marR="39041" marT="9760" marB="97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 panose="02000604030000020004"/>
                        </a:rPr>
                        <a:t>3</a:t>
                      </a:r>
                      <a:endParaRPr lang="es-ES" sz="1800"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9041" marR="39041" marT="9760" marB="9760" anchor="b"/>
                </a:tc>
                <a:extLst>
                  <a:ext uri="{0D108BD9-81ED-4DB2-BD59-A6C34878D82A}">
                    <a16:rowId xmlns:a16="http://schemas.microsoft.com/office/drawing/2014/main" xmlns="" val="1953930481"/>
                  </a:ext>
                </a:extLst>
              </a:tr>
              <a:tr h="4374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 panose="02000604030000020004"/>
                        </a:rPr>
                        <a:t>Predios baldíos (basurales)</a:t>
                      </a:r>
                      <a:endParaRPr lang="es-ES" sz="1800" dirty="0"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9041" marR="39041" marT="9760" marB="97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 panose="02000604030000020004"/>
                        </a:rPr>
                        <a:t>4</a:t>
                      </a:r>
                      <a:endParaRPr lang="es-ES" sz="1800" dirty="0"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9041" marR="39041" marT="9760" marB="9760" anchor="b"/>
                </a:tc>
                <a:extLst>
                  <a:ext uri="{0D108BD9-81ED-4DB2-BD59-A6C34878D82A}">
                    <a16:rowId xmlns:a16="http://schemas.microsoft.com/office/drawing/2014/main" xmlns="" val="3146327253"/>
                  </a:ext>
                </a:extLst>
              </a:tr>
              <a:tr h="4134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  <a:latin typeface="Gotham" panose="02000604030000020004"/>
                        </a:rPr>
                        <a:t>Residuos voluminosos</a:t>
                      </a:r>
                      <a:endParaRPr lang="es-ES" sz="1800"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9041" marR="39041" marT="9760" marB="97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 panose="02000604030000020004"/>
                        </a:rPr>
                        <a:t>5</a:t>
                      </a:r>
                      <a:endParaRPr lang="es-ES" sz="1800" dirty="0"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9041" marR="39041" marT="9760" marB="9760" anchor="b"/>
                </a:tc>
                <a:extLst>
                  <a:ext uri="{0D108BD9-81ED-4DB2-BD59-A6C34878D82A}">
                    <a16:rowId xmlns:a16="http://schemas.microsoft.com/office/drawing/2014/main" xmlns="" val="869083577"/>
                  </a:ext>
                </a:extLst>
              </a:tr>
              <a:tr h="4134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 panose="02000604030000020004"/>
                        </a:rPr>
                        <a:t>Acopio de leña</a:t>
                      </a:r>
                      <a:endParaRPr lang="es-ES" sz="1800" dirty="0"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9041" marR="39041" marT="9760" marB="97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1800" dirty="0">
                          <a:effectLst/>
                          <a:latin typeface="Gotham" panose="02000604030000020004"/>
                        </a:rPr>
                        <a:t>6</a:t>
                      </a:r>
                      <a:endParaRPr lang="es-ES" sz="1800" dirty="0">
                        <a:effectLst/>
                        <a:latin typeface="Gotham" panose="02000604030000020004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39041" marR="39041" marT="9760" marB="9760" anchor="b"/>
                </a:tc>
                <a:extLst>
                  <a:ext uri="{0D108BD9-81ED-4DB2-BD59-A6C34878D82A}">
                    <a16:rowId xmlns:a16="http://schemas.microsoft.com/office/drawing/2014/main" xmlns="" val="4284763780"/>
                  </a:ext>
                </a:extLst>
              </a:tr>
            </a:tbl>
          </a:graphicData>
        </a:graphic>
      </p:graphicFrame>
      <p:pic>
        <p:nvPicPr>
          <p:cNvPr id="10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25" y="6761746"/>
            <a:ext cx="12192000" cy="125129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 smtClean="0">
                <a:solidFill>
                  <a:schemeClr val="bg1"/>
                </a:solidFill>
                <a:latin typeface="Gotham"/>
              </a:rPr>
              <a:t>TRAYECTORIAS TUTORIALES </a:t>
            </a:r>
            <a:r>
              <a:rPr lang="es-AR" sz="2400" dirty="0" smtClean="0">
                <a:solidFill>
                  <a:schemeClr val="bg1"/>
                </a:solidFill>
                <a:latin typeface="Gotham"/>
              </a:rPr>
              <a:t>DE REDES DE CONTENCIÓN</a:t>
            </a:r>
            <a:endParaRPr lang="es-ES" sz="2400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9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88374" y="797442"/>
            <a:ext cx="11415252" cy="390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s-ES" dirty="0"/>
              <a:t> </a:t>
            </a:r>
            <a:endParaRPr lang="es-AR" sz="185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485613" y="1235302"/>
            <a:ext cx="112207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AR" sz="2400" b="1" dirty="0" bmk="_Toc526542454">
                <a:solidFill>
                  <a:srgbClr val="2794D2"/>
                </a:solidFill>
                <a:latin typeface="Gotham" panose="02000604030000020004"/>
              </a:rPr>
              <a:t>TTRC en un barrio de Marcos Paz. </a:t>
            </a:r>
            <a:r>
              <a:rPr lang="es-AR" sz="2400" b="1" dirty="0" bmk="_Toc526542454">
                <a:latin typeface="Gotham" panose="02000604030000020004"/>
              </a:rPr>
              <a:t>Primer semestre de 2018.</a:t>
            </a:r>
            <a:endParaRPr lang="es-ES" sz="2400" b="1" dirty="0" bmk="_Toc526542454">
              <a:latin typeface="Gotham" panose="02000604030000020004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983" y="2065458"/>
            <a:ext cx="4730667" cy="354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045108"/>
            <a:ext cx="4757799" cy="3568350"/>
          </a:xfrm>
          <a:prstGeom prst="rect">
            <a:avLst/>
          </a:prstGeom>
        </p:spPr>
      </p:pic>
      <p:pic>
        <p:nvPicPr>
          <p:cNvPr id="14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25" y="6761746"/>
            <a:ext cx="12192000" cy="125129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 smtClean="0">
                <a:solidFill>
                  <a:schemeClr val="bg1"/>
                </a:solidFill>
                <a:latin typeface="Gotham"/>
              </a:rPr>
              <a:t>TRAYECTORIAS TUTORIALES </a:t>
            </a:r>
            <a:r>
              <a:rPr lang="es-AR" sz="2400" dirty="0" smtClean="0">
                <a:solidFill>
                  <a:schemeClr val="bg1"/>
                </a:solidFill>
                <a:latin typeface="Gotham"/>
              </a:rPr>
              <a:t>DE REDES DE CONTENCIÓN</a:t>
            </a:r>
            <a:endParaRPr lang="es-ES" sz="2400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9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652967" y="1180320"/>
            <a:ext cx="112207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AR" sz="2400" b="1" dirty="0" bmk="_Toc526542454">
                <a:solidFill>
                  <a:srgbClr val="2794D2"/>
                </a:solidFill>
                <a:latin typeface="Gotham" panose="02000604030000020004"/>
              </a:rPr>
              <a:t>TTRC en un barrio de Ezeiza. </a:t>
            </a:r>
            <a:r>
              <a:rPr lang="es-AR" sz="2400" b="1" dirty="0" bmk="_Toc526542454">
                <a:latin typeface="Gotham" panose="02000604030000020004"/>
              </a:rPr>
              <a:t>Primer semestre de </a:t>
            </a:r>
            <a:r>
              <a:rPr lang="es-AR" sz="2400" b="1" dirty="0">
                <a:latin typeface="Gotham" panose="02000604030000020004"/>
              </a:rPr>
              <a:t>2018</a:t>
            </a:r>
            <a:endParaRPr lang="es-ES" sz="2400" b="1" dirty="0">
              <a:latin typeface="Gotham" panose="02000604030000020004"/>
            </a:endParaRPr>
          </a:p>
        </p:txBody>
      </p:sp>
      <p:pic>
        <p:nvPicPr>
          <p:cNvPr id="9" name="Imagen 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768" y="2011680"/>
            <a:ext cx="4773386" cy="3638790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4008" y="2011680"/>
            <a:ext cx="5096038" cy="3638790"/>
          </a:xfrm>
          <a:prstGeom prst="rect">
            <a:avLst/>
          </a:prstGeom>
        </p:spPr>
      </p:pic>
      <p:pic>
        <p:nvPicPr>
          <p:cNvPr id="13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25" y="6761746"/>
            <a:ext cx="12192000" cy="125129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 smtClean="0">
                <a:solidFill>
                  <a:schemeClr val="bg1"/>
                </a:solidFill>
                <a:latin typeface="Gotham"/>
              </a:rPr>
              <a:t>TRAYECTORIAS TUTORIALES </a:t>
            </a:r>
            <a:r>
              <a:rPr lang="es-AR" sz="2400" dirty="0" smtClean="0">
                <a:solidFill>
                  <a:schemeClr val="bg1"/>
                </a:solidFill>
                <a:latin typeface="Gotham"/>
              </a:rPr>
              <a:t>DE REDES DE CONTENCIÓN</a:t>
            </a:r>
            <a:endParaRPr lang="es-ES" sz="2400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5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9608" y="1201286"/>
            <a:ext cx="5510390" cy="430169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73769" y="1201286"/>
            <a:ext cx="497538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_tradnl" sz="2400" b="1" dirty="0">
                <a:solidFill>
                  <a:srgbClr val="2794D2"/>
                </a:solidFill>
                <a:latin typeface="Gotham"/>
              </a:rPr>
              <a:t>2008 | EFARS</a:t>
            </a:r>
            <a:r>
              <a:rPr lang="es-ES_tradnl" sz="2600" b="1" dirty="0">
                <a:solidFill>
                  <a:schemeClr val="accent1">
                    <a:lumMod val="75000"/>
                  </a:schemeClr>
                </a:solidFill>
                <a:latin typeface="Gotham"/>
              </a:rPr>
              <a:t/>
            </a:r>
            <a:br>
              <a:rPr lang="es-ES_tradnl" sz="2600" b="1" dirty="0">
                <a:solidFill>
                  <a:schemeClr val="accent1">
                    <a:lumMod val="75000"/>
                  </a:schemeClr>
                </a:solidFill>
                <a:latin typeface="Gotham"/>
              </a:rPr>
            </a:br>
            <a:r>
              <a:rPr lang="es-ES_tradnl" sz="2000" dirty="0">
                <a:solidFill>
                  <a:schemeClr val="bg2">
                    <a:lumMod val="25000"/>
                  </a:schemeClr>
                </a:solidFill>
                <a:latin typeface="Gotham"/>
              </a:rPr>
              <a:t>“Encuesta de Factores Ambientales de Riesgos” (2951 </a:t>
            </a:r>
            <a:r>
              <a:rPr lang="es-ES_tradnl" sz="2000" dirty="0" smtClean="0">
                <a:solidFill>
                  <a:schemeClr val="bg2">
                    <a:lumMod val="25000"/>
                  </a:schemeClr>
                </a:solidFill>
                <a:latin typeface="Gotham"/>
              </a:rPr>
              <a:t>hogares)</a:t>
            </a:r>
            <a:endParaRPr lang="es-ES_tradnl" sz="1500" dirty="0" smtClean="0">
              <a:solidFill>
                <a:schemeClr val="bg2">
                  <a:lumMod val="25000"/>
                </a:schemeClr>
              </a:solidFill>
              <a:latin typeface="Gotham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s-ES_tradnl" sz="1400" dirty="0" smtClean="0">
              <a:solidFill>
                <a:schemeClr val="bg2">
                  <a:lumMod val="25000"/>
                </a:schemeClr>
              </a:solidFill>
              <a:latin typeface="Gotham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_tradnl" sz="2400" b="1" dirty="0" smtClean="0">
                <a:solidFill>
                  <a:srgbClr val="2794D2"/>
                </a:solidFill>
                <a:latin typeface="Gotham"/>
              </a:rPr>
              <a:t>2010 </a:t>
            </a:r>
            <a:r>
              <a:rPr lang="es-ES_tradnl" sz="2400" b="1" dirty="0">
                <a:solidFill>
                  <a:srgbClr val="2794D2"/>
                </a:solidFill>
                <a:latin typeface="Gotham"/>
              </a:rPr>
              <a:t>| ENUDPAT</a:t>
            </a:r>
            <a:r>
              <a:rPr lang="es-ES_tradnl" sz="2600" b="1" dirty="0">
                <a:solidFill>
                  <a:schemeClr val="accent1">
                    <a:lumMod val="75000"/>
                  </a:schemeClr>
                </a:solidFill>
                <a:latin typeface="Gotham"/>
              </a:rPr>
              <a:t/>
            </a:r>
            <a:br>
              <a:rPr lang="es-ES_tradnl" sz="2600" b="1" dirty="0">
                <a:solidFill>
                  <a:schemeClr val="accent1">
                    <a:lumMod val="75000"/>
                  </a:schemeClr>
                </a:solidFill>
                <a:latin typeface="Gotham"/>
              </a:rPr>
            </a:br>
            <a:r>
              <a:rPr lang="es-ES_tradnl" sz="2000" dirty="0">
                <a:solidFill>
                  <a:schemeClr val="bg2">
                    <a:lumMod val="25000"/>
                  </a:schemeClr>
                </a:solidFill>
                <a:latin typeface="Gotham"/>
              </a:rPr>
              <a:t>“Encuesta de Nutrición, Desarrollo Psicomotor y Toxicológico en el ámbito de la CMR” (8878 viviendas) </a:t>
            </a:r>
            <a:endParaRPr lang="es-ES_tradnl" sz="2000" dirty="0" smtClean="0">
              <a:solidFill>
                <a:schemeClr val="bg2">
                  <a:lumMod val="25000"/>
                </a:schemeClr>
              </a:solidFill>
              <a:latin typeface="Gotham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s-ES_tradnl" sz="1500" dirty="0" smtClean="0">
              <a:solidFill>
                <a:schemeClr val="bg2">
                  <a:lumMod val="25000"/>
                </a:schemeClr>
              </a:solidFill>
              <a:latin typeface="Gotham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_tradnl" sz="2400" b="1" dirty="0" smtClean="0">
                <a:solidFill>
                  <a:srgbClr val="2794D2"/>
                </a:solidFill>
                <a:latin typeface="Gotham"/>
              </a:rPr>
              <a:t>2012/2014 </a:t>
            </a:r>
            <a:r>
              <a:rPr lang="es-ES_tradnl" sz="2400" b="1" dirty="0">
                <a:solidFill>
                  <a:srgbClr val="2794D2"/>
                </a:solidFill>
                <a:latin typeface="Gotham"/>
              </a:rPr>
              <a:t>| EISAR</a:t>
            </a:r>
            <a:r>
              <a:rPr lang="es-ES_tradnl" sz="2600" b="1" dirty="0">
                <a:solidFill>
                  <a:schemeClr val="accent1">
                    <a:lumMod val="75000"/>
                  </a:schemeClr>
                </a:solidFill>
                <a:latin typeface="Gotham"/>
              </a:rPr>
              <a:t/>
            </a:r>
            <a:br>
              <a:rPr lang="es-ES_tradnl" sz="2600" b="1" dirty="0">
                <a:solidFill>
                  <a:schemeClr val="accent1">
                    <a:lumMod val="75000"/>
                  </a:schemeClr>
                </a:solidFill>
                <a:latin typeface="Gotham"/>
              </a:rPr>
            </a:br>
            <a:r>
              <a:rPr lang="es-ES_tradnl" sz="2000" dirty="0">
                <a:solidFill>
                  <a:schemeClr val="bg2">
                    <a:lumMod val="25000"/>
                  </a:schemeClr>
                </a:solidFill>
                <a:latin typeface="Gotham"/>
              </a:rPr>
              <a:t>“Evaluación</a:t>
            </a: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Gotham"/>
              </a:rPr>
              <a:t> Integral de Salud en Áreas de Riesgo” </a:t>
            </a:r>
            <a:endParaRPr lang="es-ES_tradnl" sz="2000" dirty="0">
              <a:solidFill>
                <a:schemeClr val="bg2">
                  <a:lumMod val="25000"/>
                </a:schemeClr>
              </a:solidFill>
              <a:latin typeface="Gotham"/>
            </a:endParaRPr>
          </a:p>
        </p:txBody>
      </p:sp>
      <p:pic>
        <p:nvPicPr>
          <p:cNvPr id="10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95435"/>
            <a:ext cx="12192000" cy="12512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6000" y="6147635"/>
            <a:ext cx="2340000" cy="528750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3" y="5396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 smtClean="0">
                <a:solidFill>
                  <a:schemeClr val="bg1"/>
                </a:solidFill>
                <a:latin typeface="Gotham"/>
              </a:rPr>
              <a:t>MAPA DE RIESGO </a:t>
            </a:r>
            <a:r>
              <a:rPr lang="es-ES" sz="2400" dirty="0" smtClean="0">
                <a:solidFill>
                  <a:schemeClr val="bg1"/>
                </a:solidFill>
                <a:latin typeface="Gotham"/>
              </a:rPr>
              <a:t>SANITARIO AMBIENTAL (</a:t>
            </a:r>
            <a:r>
              <a:rPr lang="es-ES" sz="2400" dirty="0" err="1" smtClean="0">
                <a:solidFill>
                  <a:schemeClr val="bg1"/>
                </a:solidFill>
                <a:latin typeface="Gotham"/>
              </a:rPr>
              <a:t>MaRSA</a:t>
            </a:r>
            <a:r>
              <a:rPr lang="es-ES" sz="2400" dirty="0" smtClean="0">
                <a:solidFill>
                  <a:schemeClr val="bg1"/>
                </a:solidFill>
                <a:latin typeface="Gotham"/>
              </a:rPr>
              <a:t>)</a:t>
            </a:r>
            <a:endParaRPr lang="es-ES" sz="2400" dirty="0">
              <a:solidFill>
                <a:schemeClr val="bg1"/>
              </a:solidFill>
              <a:latin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277029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91414" y="1270076"/>
            <a:ext cx="10789920" cy="390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s-ES" sz="2400" b="1" dirty="0">
                <a:solidFill>
                  <a:srgbClr val="2794D2"/>
                </a:solidFill>
                <a:latin typeface="Gotham" panose="02000604030000020004"/>
              </a:rPr>
              <a:t>Red de Salud Ambiental de la CMR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Gotham" panose="02000604030000020004"/>
                <a:cs typeface="Arial Unicode MS" panose="020B0604020202020204" charset="0"/>
              </a:rPr>
              <a:t>Gobiernos de las jurisdicciones de la CMR: salud ambiental, bromatología, zoonosis, epidemiología, toxicología, saneamiento, residuos, espacio público, defensa civil, desarrollo humano, laboratorios de salud ambiental y de </a:t>
            </a:r>
            <a:r>
              <a:rPr lang="es-ES" sz="2000" dirty="0" smtClean="0">
                <a:solidFill>
                  <a:schemeClr val="bg2">
                    <a:lumMod val="25000"/>
                  </a:schemeClr>
                </a:solidFill>
                <a:latin typeface="Gotham" panose="02000604030000020004"/>
                <a:cs typeface="Arial Unicode MS" panose="020B0604020202020204" charset="0"/>
              </a:rPr>
              <a:t>toxicología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chemeClr val="bg2">
                    <a:lumMod val="25000"/>
                  </a:schemeClr>
                </a:solidFill>
                <a:latin typeface="Gotham" panose="02000604030000020004"/>
                <a:cs typeface="Arial Unicode MS" panose="020B0604020202020204" charset="0"/>
              </a:rPr>
              <a:t>La </a:t>
            </a:r>
            <a:r>
              <a:rPr lang="es-ES" sz="2000" dirty="0" err="1">
                <a:solidFill>
                  <a:schemeClr val="bg2">
                    <a:lumMod val="25000"/>
                  </a:schemeClr>
                </a:solidFill>
                <a:latin typeface="Gotham" panose="02000604030000020004"/>
                <a:cs typeface="Arial Unicode MS" panose="020B0604020202020204" charset="0"/>
              </a:rPr>
              <a:t>DSyEA</a:t>
            </a: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Gotham" panose="02000604030000020004"/>
                <a:cs typeface="Arial Unicode MS" panose="020B0604020202020204" charset="0"/>
              </a:rPr>
              <a:t> y las 16 </a:t>
            </a:r>
            <a:r>
              <a:rPr lang="es-ES" sz="2000" dirty="0" err="1">
                <a:solidFill>
                  <a:schemeClr val="bg2">
                    <a:lumMod val="25000"/>
                  </a:schemeClr>
                </a:solidFill>
                <a:latin typeface="Gotham" panose="02000604030000020004"/>
                <a:cs typeface="Arial Unicode MS" panose="020B0604020202020204" charset="0"/>
              </a:rPr>
              <a:t>USAms</a:t>
            </a: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Gotham" panose="02000604030000020004"/>
                <a:cs typeface="Arial Unicode MS" panose="020B0604020202020204" charset="0"/>
              </a:rPr>
              <a:t> de </a:t>
            </a:r>
            <a:r>
              <a:rPr lang="es-ES" sz="2000" dirty="0" smtClean="0">
                <a:solidFill>
                  <a:schemeClr val="bg2">
                    <a:lumMod val="25000"/>
                  </a:schemeClr>
                </a:solidFill>
                <a:latin typeface="Gotham" panose="02000604030000020004"/>
                <a:cs typeface="Arial Unicode MS" panose="020B0604020202020204" charset="0"/>
              </a:rPr>
              <a:t>ACUMAR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chemeClr val="bg2">
                    <a:lumMod val="25000"/>
                  </a:schemeClr>
                </a:solidFill>
                <a:latin typeface="Gotham" panose="02000604030000020004"/>
                <a:cs typeface="Arial Unicode MS" panose="020B0604020202020204" charset="0"/>
              </a:rPr>
              <a:t>Otras </a:t>
            </a: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Gotham" panose="02000604030000020004"/>
                <a:cs typeface="Arial Unicode MS" panose="020B0604020202020204" charset="0"/>
              </a:rPr>
              <a:t>áreas de organismos gubernamentales y no gubernamentales </a:t>
            </a:r>
            <a:endParaRPr lang="es-ES" sz="2000" dirty="0" smtClean="0">
              <a:solidFill>
                <a:schemeClr val="bg2">
                  <a:lumMod val="25000"/>
                </a:schemeClr>
              </a:solidFill>
              <a:latin typeface="Gotham" panose="02000604030000020004"/>
              <a:cs typeface="Arial Unicode MS" panose="020B0604020202020204" charset="0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chemeClr val="bg2">
                    <a:lumMod val="25000"/>
                  </a:schemeClr>
                </a:solidFill>
                <a:latin typeface="Gotham" panose="02000604030000020004"/>
                <a:cs typeface="Arial Unicode MS" panose="020B0604020202020204" charset="0"/>
              </a:rPr>
              <a:t>Referentes </a:t>
            </a: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Gotham" panose="02000604030000020004"/>
                <a:cs typeface="Arial Unicode MS" panose="020B0604020202020204" charset="0"/>
              </a:rPr>
              <a:t>naturales de los barrios/UREM</a:t>
            </a:r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43226" y="-40669"/>
            <a:ext cx="7989888" cy="65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algn="just">
              <a:buClrTx/>
              <a:buSzTx/>
              <a:tabLst/>
            </a:pPr>
            <a:r>
              <a:rPr lang="es-ES" sz="2300" b="1" dirty="0">
                <a:latin typeface="Calibri" panose="020F0502020204030204" pitchFamily="34" charset="0"/>
                <a:ea typeface="+mj-ea"/>
                <a:cs typeface="+mj-cs"/>
              </a:rPr>
              <a:t>Fortalecimiento - Red de Salud Ambiental de la CMR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1453E826-6582-5D40-83A2-E9AC64720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138" y="5091495"/>
            <a:ext cx="7952473" cy="1013460"/>
          </a:xfrm>
        </p:spPr>
        <p:txBody>
          <a:bodyPr>
            <a:noAutofit/>
          </a:bodyPr>
          <a:lstStyle/>
          <a:p>
            <a:pPr algn="ctr" fontAlgn="base">
              <a:lnSpc>
                <a:spcPts val="3560"/>
              </a:lnSpc>
              <a:spcBef>
                <a:spcPts val="600"/>
              </a:spcBef>
            </a:pPr>
            <a:r>
              <a:rPr lang="es-ES" sz="2400" b="1" dirty="0">
                <a:solidFill>
                  <a:srgbClr val="2794D2"/>
                </a:solidFill>
                <a:latin typeface="Gotham" panose="02000604030000020004"/>
                <a:ea typeface="+mn-ea"/>
                <a:cs typeface="+mn-cs"/>
              </a:rPr>
              <a:t>Objetivo: “La salud ambiental en todas las políticas”</a:t>
            </a:r>
            <a:endParaRPr lang="es-ES" sz="2400" dirty="0">
              <a:latin typeface="Gotham" panose="02000604030000020004"/>
            </a:endParaRPr>
          </a:p>
        </p:txBody>
      </p:sp>
      <p:pic>
        <p:nvPicPr>
          <p:cNvPr id="13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25" y="6761746"/>
            <a:ext cx="12192000" cy="125129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 smtClean="0">
                <a:solidFill>
                  <a:schemeClr val="bg1"/>
                </a:solidFill>
                <a:latin typeface="Gotham"/>
              </a:rPr>
              <a:t>FORTALECIMIENTO </a:t>
            </a:r>
            <a:r>
              <a:rPr lang="es-AR" sz="2400" dirty="0" smtClean="0">
                <a:solidFill>
                  <a:schemeClr val="bg1"/>
                </a:solidFill>
                <a:latin typeface="Gotham"/>
              </a:rPr>
              <a:t>| </a:t>
            </a:r>
            <a:r>
              <a:rPr lang="es-AR" sz="2400" dirty="0" smtClean="0">
                <a:solidFill>
                  <a:schemeClr val="bg1"/>
                </a:solidFill>
                <a:latin typeface="Gotham"/>
              </a:rPr>
              <a:t>RED DE SALUD AMBIENTAL DE LA CMR</a:t>
            </a:r>
            <a:endParaRPr lang="es-ES" sz="2400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5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974047" y="1353055"/>
            <a:ext cx="843356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AutoNum type="arabicParenR"/>
            </a:pPr>
            <a:r>
              <a:rPr lang="es-ES" sz="2000" dirty="0" smtClean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La </a:t>
            </a: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higiene de los </a:t>
            </a:r>
            <a:r>
              <a:rPr lang="es-ES" sz="2000" b="1" dirty="0">
                <a:solidFill>
                  <a:srgbClr val="2794D2"/>
                </a:solidFill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alimentos</a:t>
            </a: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; </a:t>
            </a:r>
            <a:endParaRPr lang="es-ES" sz="2000" dirty="0" smtClean="0">
              <a:latin typeface="Gotham" panose="02000604030000020004"/>
              <a:ea typeface="Arial" panose="020B0604020202020204" pitchFamily="34" charset="0"/>
              <a:cs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AutoNum type="arabicParenR"/>
            </a:pPr>
            <a:r>
              <a:rPr lang="es-ES" sz="2000" dirty="0" smtClean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El </a:t>
            </a: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control de </a:t>
            </a:r>
            <a:r>
              <a:rPr lang="es-ES" sz="2000" b="1" dirty="0">
                <a:solidFill>
                  <a:srgbClr val="2794D2"/>
                </a:solidFill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vectores y zoonosis </a:t>
            </a: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en general; </a:t>
            </a:r>
            <a:endParaRPr lang="es-ES" sz="2000" dirty="0" smtClean="0">
              <a:latin typeface="Gotham" panose="02000604030000020004"/>
              <a:ea typeface="Arial" panose="020B0604020202020204" pitchFamily="34" charset="0"/>
              <a:cs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AutoNum type="arabicParenR"/>
            </a:pPr>
            <a:r>
              <a:rPr lang="es-ES" sz="2000" dirty="0" smtClean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El </a:t>
            </a: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manejo y la disposición de </a:t>
            </a:r>
            <a:r>
              <a:rPr lang="es-ES" sz="2000" b="1" dirty="0">
                <a:solidFill>
                  <a:srgbClr val="2794D2"/>
                </a:solidFill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RSU y peligrosos; </a:t>
            </a:r>
            <a:endParaRPr lang="es-ES" sz="2000" b="1" dirty="0" smtClean="0">
              <a:solidFill>
                <a:srgbClr val="2794D2"/>
              </a:solidFill>
              <a:latin typeface="Gotham" panose="02000604030000020004"/>
              <a:ea typeface="Arial" panose="020B0604020202020204" pitchFamily="34" charset="0"/>
              <a:cs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AutoNum type="arabicParenR"/>
            </a:pPr>
            <a:r>
              <a:rPr lang="es-ES" sz="2000" dirty="0" smtClean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La </a:t>
            </a: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calidad del </a:t>
            </a:r>
            <a:r>
              <a:rPr lang="es-ES" sz="2000" b="1" dirty="0">
                <a:solidFill>
                  <a:srgbClr val="2794D2"/>
                </a:solidFill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agua de bebida</a:t>
            </a: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; 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AutoNum type="arabicParenR"/>
            </a:pPr>
            <a:r>
              <a:rPr lang="es-ES" sz="2000" dirty="0" smtClean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Las </a:t>
            </a: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condiciones de </a:t>
            </a:r>
            <a:r>
              <a:rPr lang="es-ES" sz="2000" b="1" dirty="0">
                <a:solidFill>
                  <a:srgbClr val="2794D2"/>
                </a:solidFill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disposición de excretas y aguas de lluvia</a:t>
            </a: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;</a:t>
            </a:r>
          </a:p>
          <a:p>
            <a:pPr marL="342900" indent="-34290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AutoNum type="arabicParenR"/>
            </a:pPr>
            <a:r>
              <a:rPr lang="es-ES" sz="2000" dirty="0" smtClean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La </a:t>
            </a: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calidad de las</a:t>
            </a:r>
            <a:r>
              <a:rPr lang="es-ES" sz="2000" b="1" dirty="0">
                <a:solidFill>
                  <a:srgbClr val="2794D2"/>
                </a:solidFill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 viviendas </a:t>
            </a: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y los asentamientos humanos; </a:t>
            </a:r>
          </a:p>
          <a:p>
            <a:pPr marL="342900" indent="-34290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AutoNum type="arabicParenR"/>
            </a:pPr>
            <a:r>
              <a:rPr lang="es-ES" sz="2000" dirty="0" smtClean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El </a:t>
            </a: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saneamiento de establecimientos de </a:t>
            </a:r>
            <a:r>
              <a:rPr lang="es-ES" sz="2000" b="1" dirty="0">
                <a:solidFill>
                  <a:srgbClr val="2794D2"/>
                </a:solidFill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servicio público</a:t>
            </a: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; </a:t>
            </a:r>
          </a:p>
        </p:txBody>
      </p:sp>
      <p:pic>
        <p:nvPicPr>
          <p:cNvPr id="11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25" y="6761746"/>
            <a:ext cx="12192000" cy="125129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>
                <a:solidFill>
                  <a:schemeClr val="bg1"/>
                </a:solidFill>
                <a:latin typeface="Gotham"/>
              </a:rPr>
              <a:t>FORTALECIMIENTO </a:t>
            </a:r>
            <a:r>
              <a:rPr lang="es-AR" sz="2400" dirty="0">
                <a:solidFill>
                  <a:schemeClr val="bg1"/>
                </a:solidFill>
                <a:latin typeface="Gotham"/>
              </a:rPr>
              <a:t>| RED DE SALUD AMBIENTAL DE LA CMR</a:t>
            </a:r>
            <a:endParaRPr lang="es-ES" sz="2400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6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995941" y="1336561"/>
            <a:ext cx="969772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8963" indent="-588963">
              <a:lnSpc>
                <a:spcPct val="150000"/>
              </a:lnSpc>
              <a:spcBef>
                <a:spcPts val="1200"/>
              </a:spcBef>
              <a:buFont typeface="+mj-lt"/>
              <a:buAutoNum type="arabicParenR" startAt="8"/>
            </a:pP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El saneamiento de </a:t>
            </a:r>
            <a:r>
              <a:rPr lang="es-ES" sz="2000" b="1" dirty="0">
                <a:solidFill>
                  <a:srgbClr val="2794D2"/>
                </a:solidFill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lugares de recreación</a:t>
            </a: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;</a:t>
            </a:r>
          </a:p>
          <a:p>
            <a:pPr marL="588963" indent="-588963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AutoNum type="arabicParenR" startAt="8"/>
            </a:pP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La calidad del </a:t>
            </a:r>
            <a:r>
              <a:rPr lang="es-ES" sz="2000" b="1" dirty="0">
                <a:solidFill>
                  <a:srgbClr val="2794D2"/>
                </a:solidFill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suelo </a:t>
            </a: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donde se asientan las viviendas o se cultiva; </a:t>
            </a:r>
            <a:endParaRPr lang="es-ES" sz="2000" dirty="0" smtClean="0">
              <a:latin typeface="Gotham" panose="02000604030000020004"/>
              <a:ea typeface="Arial" panose="020B0604020202020204" pitchFamily="34" charset="0"/>
              <a:cs typeface="Cambria" panose="02040503050406030204" pitchFamily="18" charset="0"/>
            </a:endParaRPr>
          </a:p>
          <a:p>
            <a:pPr marL="588963" indent="-588963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AutoNum type="arabicParenR" startAt="8"/>
            </a:pPr>
            <a:r>
              <a:rPr lang="es-ES" sz="2000" dirty="0" smtClean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La </a:t>
            </a: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capacidad de </a:t>
            </a:r>
            <a:r>
              <a:rPr lang="es-ES" sz="2000" b="1" dirty="0">
                <a:solidFill>
                  <a:srgbClr val="2794D2"/>
                </a:solidFill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subsistencia</a:t>
            </a: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 de la población (trabajo, </a:t>
            </a:r>
            <a:r>
              <a:rPr lang="es-ES" sz="2000" dirty="0" smtClean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asignaciones</a:t>
            </a: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, subsidios, pensiones, etc.); </a:t>
            </a:r>
            <a:endParaRPr lang="es-ES" sz="2000" dirty="0" smtClean="0">
              <a:latin typeface="Gotham" panose="02000604030000020004"/>
              <a:ea typeface="Arial" panose="020B0604020202020204" pitchFamily="34" charset="0"/>
              <a:cs typeface="Cambria" panose="02040503050406030204" pitchFamily="18" charset="0"/>
            </a:endParaRPr>
          </a:p>
          <a:p>
            <a:pPr marL="588963" indent="-588963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AutoNum type="arabicParenR" startAt="8"/>
            </a:pPr>
            <a:r>
              <a:rPr lang="es-ES" sz="2000" dirty="0" smtClean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El </a:t>
            </a: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acceso a la </a:t>
            </a:r>
            <a:r>
              <a:rPr lang="es-ES" sz="2000" b="1" dirty="0">
                <a:solidFill>
                  <a:srgbClr val="2794D2"/>
                </a:solidFill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atención primaria de la salud </a:t>
            </a: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de manera adecuada y </a:t>
            </a:r>
            <a:r>
              <a:rPr lang="es-ES" sz="2000" dirty="0" smtClean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oportuna;</a:t>
            </a:r>
          </a:p>
          <a:p>
            <a:pPr marL="588963" indent="-588963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AutoNum type="arabicParenR" startAt="8"/>
            </a:pPr>
            <a:r>
              <a:rPr lang="es-ES" sz="2000" dirty="0" smtClean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La </a:t>
            </a:r>
            <a:r>
              <a:rPr lang="es-ES" sz="2000" b="1" dirty="0">
                <a:solidFill>
                  <a:srgbClr val="2794D2"/>
                </a:solidFill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salud ocupacional </a:t>
            </a: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y la exposición a amenazas ambientales en las actividades laborales formales y </a:t>
            </a:r>
            <a:r>
              <a:rPr lang="es-ES" sz="2000" b="1" dirty="0">
                <a:solidFill>
                  <a:srgbClr val="2794D2"/>
                </a:solidFill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no formales</a:t>
            </a: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; </a:t>
            </a:r>
            <a:endParaRPr lang="es-ES" sz="2000" dirty="0">
              <a:effectLst/>
              <a:latin typeface="Gotham" panose="02000604030000020004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43226" y="-40669"/>
            <a:ext cx="7989888" cy="65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>
              <a:buClrTx/>
              <a:buSzTx/>
              <a:tabLst/>
            </a:pPr>
            <a:r>
              <a:rPr lang="es-ES" sz="2300" b="1" dirty="0">
                <a:latin typeface="Calibri" panose="020F0502020204030204" pitchFamily="34" charset="0"/>
                <a:ea typeface="+mj-ea"/>
                <a:cs typeface="+mj-cs"/>
              </a:rPr>
              <a:t>Fortalecimiento - Red de Salud Ambiental de la CMR</a:t>
            </a:r>
          </a:p>
        </p:txBody>
      </p:sp>
      <p:pic>
        <p:nvPicPr>
          <p:cNvPr id="11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25" y="6761746"/>
            <a:ext cx="12192000" cy="125129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>
                <a:solidFill>
                  <a:schemeClr val="bg1"/>
                </a:solidFill>
                <a:latin typeface="Gotham"/>
              </a:rPr>
              <a:t>FORTALECIMIENTO </a:t>
            </a:r>
            <a:r>
              <a:rPr lang="es-AR" sz="2400" dirty="0">
                <a:solidFill>
                  <a:schemeClr val="bg1"/>
                </a:solidFill>
                <a:latin typeface="Gotham"/>
              </a:rPr>
              <a:t>| RED DE SALUD AMBIENTAL DE LA CMR</a:t>
            </a:r>
            <a:endParaRPr lang="es-ES" sz="2400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9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952899" y="2042304"/>
            <a:ext cx="1005285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75" indent="-714375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13) El control de </a:t>
            </a:r>
            <a:r>
              <a:rPr lang="es-ES" sz="2000" b="1" dirty="0">
                <a:solidFill>
                  <a:srgbClr val="2794D2"/>
                </a:solidFill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sustancias tóxicas </a:t>
            </a: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(</a:t>
            </a:r>
            <a:r>
              <a:rPr lang="es-ES" sz="2000" dirty="0" err="1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domisanitarias</a:t>
            </a: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, plaguicidas, entre otras</a:t>
            </a:r>
            <a:r>
              <a:rPr lang="es-ES" sz="2000" dirty="0" smtClean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);</a:t>
            </a:r>
          </a:p>
          <a:p>
            <a:pPr marL="714375" indent="-714375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s-ES" sz="2000" dirty="0" smtClean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14</a:t>
            </a: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) El control de la </a:t>
            </a:r>
            <a:r>
              <a:rPr lang="es-ES" sz="2000" b="1" dirty="0">
                <a:solidFill>
                  <a:srgbClr val="2794D2"/>
                </a:solidFill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contaminación</a:t>
            </a: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 de origen antropogénico (</a:t>
            </a:r>
            <a:r>
              <a:rPr lang="es-ES" sz="2000" b="1" dirty="0">
                <a:solidFill>
                  <a:srgbClr val="2794D2"/>
                </a:solidFill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fuentes fijas </a:t>
            </a:r>
            <a:r>
              <a:rPr lang="es-ES" sz="2000" b="1" dirty="0" smtClean="0">
                <a:solidFill>
                  <a:srgbClr val="2794D2"/>
                </a:solidFill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y móviles</a:t>
            </a: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), monitoreo de </a:t>
            </a:r>
            <a:r>
              <a:rPr lang="es-ES" sz="2000" dirty="0" smtClean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industrias (insumos</a:t>
            </a: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, procesos y generación de efluentes y residuos</a:t>
            </a:r>
            <a:r>
              <a:rPr lang="es-ES" sz="2000" dirty="0" smtClean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);</a:t>
            </a:r>
          </a:p>
          <a:p>
            <a:pPr marL="714375" indent="-714375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s-ES" sz="2000" dirty="0" smtClean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15</a:t>
            </a: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) La preparación de medidas de adaptación del sector salud al </a:t>
            </a:r>
            <a:r>
              <a:rPr lang="es-ES" sz="2000" b="1" dirty="0">
                <a:solidFill>
                  <a:srgbClr val="2794D2"/>
                </a:solidFill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cambio climático</a:t>
            </a: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; </a:t>
            </a:r>
          </a:p>
        </p:txBody>
      </p:sp>
      <p:pic>
        <p:nvPicPr>
          <p:cNvPr id="12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25" y="6761746"/>
            <a:ext cx="12192000" cy="125129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>
                <a:solidFill>
                  <a:schemeClr val="bg1"/>
                </a:solidFill>
                <a:latin typeface="Gotham"/>
              </a:rPr>
              <a:t>FORTALECIMIENTO </a:t>
            </a:r>
            <a:r>
              <a:rPr lang="es-AR" sz="2400" dirty="0">
                <a:solidFill>
                  <a:schemeClr val="bg1"/>
                </a:solidFill>
                <a:latin typeface="Gotham"/>
              </a:rPr>
              <a:t>| RED DE SALUD AMBIENTAL DE LA CMR</a:t>
            </a:r>
            <a:endParaRPr lang="es-ES" sz="2400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8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991401" y="1589542"/>
            <a:ext cx="9780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9450" indent="-67945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16) La preparación del sector salud para la respuesta a </a:t>
            </a:r>
            <a:r>
              <a:rPr lang="es-ES" sz="2000" b="1" dirty="0">
                <a:solidFill>
                  <a:srgbClr val="2794D2"/>
                </a:solidFill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emergencias </a:t>
            </a:r>
            <a:r>
              <a:rPr lang="es-ES" sz="2000" b="1" dirty="0" smtClean="0">
                <a:solidFill>
                  <a:srgbClr val="2794D2"/>
                </a:solidFill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ambientales </a:t>
            </a:r>
            <a:r>
              <a:rPr lang="es-ES" sz="2000" dirty="0" smtClean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(</a:t>
            </a: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desastres naturales y tecnológicos, migraciones, </a:t>
            </a:r>
            <a:r>
              <a:rPr lang="es-ES" sz="2000" dirty="0" smtClean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epidemias;</a:t>
            </a:r>
          </a:p>
          <a:p>
            <a:pPr marL="679450" indent="-67945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s-ES" sz="2000" dirty="0" smtClean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17</a:t>
            </a: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) La prevención y control de la </a:t>
            </a:r>
            <a:r>
              <a:rPr lang="es-ES" sz="2000" b="1" dirty="0">
                <a:solidFill>
                  <a:srgbClr val="2794D2"/>
                </a:solidFill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contaminación del medio </a:t>
            </a:r>
            <a:r>
              <a:rPr lang="es-ES" sz="2000" b="1" dirty="0" smtClean="0">
                <a:solidFill>
                  <a:srgbClr val="2794D2"/>
                </a:solidFill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ambiente </a:t>
            </a: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(aire, recursos hídricos, flora, fauna y paisaje); </a:t>
            </a:r>
            <a:endParaRPr lang="es-ES" sz="2000" dirty="0" smtClean="0">
              <a:latin typeface="Gotham" panose="02000604030000020004"/>
              <a:ea typeface="Arial" panose="020B0604020202020204" pitchFamily="34" charset="0"/>
              <a:cs typeface="Cambria" panose="02040503050406030204" pitchFamily="18" charset="0"/>
            </a:endParaRPr>
          </a:p>
          <a:p>
            <a:pPr marL="679450" indent="-67945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s-ES" sz="2000" dirty="0" smtClean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18</a:t>
            </a: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) La promoción de la </a:t>
            </a:r>
            <a:r>
              <a:rPr lang="es-ES" sz="2000" b="1" dirty="0">
                <a:solidFill>
                  <a:srgbClr val="2794D2"/>
                </a:solidFill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participación comunitaria</a:t>
            </a: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; </a:t>
            </a:r>
          </a:p>
          <a:p>
            <a:pPr marL="679450" indent="-67945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19) La </a:t>
            </a:r>
            <a:r>
              <a:rPr lang="es-ES" sz="2000" b="1" dirty="0">
                <a:solidFill>
                  <a:srgbClr val="2794D2"/>
                </a:solidFill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comunicación</a:t>
            </a: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 de riesgos; </a:t>
            </a:r>
          </a:p>
          <a:p>
            <a:pPr marL="679450" indent="-67945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20) La </a:t>
            </a:r>
            <a:r>
              <a:rPr lang="es-ES" sz="2000" b="1" dirty="0">
                <a:solidFill>
                  <a:srgbClr val="2794D2"/>
                </a:solidFill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educación</a:t>
            </a:r>
            <a:r>
              <a:rPr lang="es-ES" sz="2000" dirty="0">
                <a:latin typeface="Gotham" panose="02000604030000020004"/>
                <a:ea typeface="Arial" panose="020B0604020202020204" pitchFamily="34" charset="0"/>
                <a:cs typeface="Cambria" panose="02040503050406030204" pitchFamily="18" charset="0"/>
              </a:rPr>
              <a:t> sanitaria y ambiental.</a:t>
            </a:r>
            <a:endParaRPr lang="es-ES" sz="2000" dirty="0">
              <a:effectLst/>
              <a:latin typeface="Gotham" panose="02000604030000020004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151610" y="36697"/>
            <a:ext cx="10486102" cy="5993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Fortalecimiento- </a:t>
            </a:r>
            <a:r>
              <a:rPr lang="es-ES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Red de Salud Ambiental de la CMR</a:t>
            </a:r>
          </a:p>
        </p:txBody>
      </p:sp>
      <p:pic>
        <p:nvPicPr>
          <p:cNvPr id="13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25" y="6761746"/>
            <a:ext cx="12192000" cy="125129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>
                <a:solidFill>
                  <a:schemeClr val="bg1"/>
                </a:solidFill>
                <a:latin typeface="Gotham"/>
              </a:rPr>
              <a:t>FORTALECIMIENTO </a:t>
            </a:r>
            <a:r>
              <a:rPr lang="es-AR" sz="2400" dirty="0">
                <a:solidFill>
                  <a:schemeClr val="bg1"/>
                </a:solidFill>
                <a:latin typeface="Gotham"/>
              </a:rPr>
              <a:t>| RED DE SALUD AMBIENTAL DE LA CMR</a:t>
            </a:r>
            <a:endParaRPr lang="es-ES" sz="2400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7355229" y="2452871"/>
            <a:ext cx="34546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>
                <a:latin typeface="Gotham" panose="02000604030000020004"/>
              </a:rPr>
              <a:t>La salud ambiental en</a:t>
            </a:r>
          </a:p>
          <a:p>
            <a:pPr algn="ctr"/>
            <a:r>
              <a:rPr lang="es-ES_tradnl" sz="2800" b="1" dirty="0" smtClean="0">
                <a:latin typeface="Gotham" panose="02000604030000020004"/>
              </a:rPr>
              <a:t>todas </a:t>
            </a:r>
            <a:r>
              <a:rPr lang="es-ES_tradnl" sz="2800" b="1" dirty="0">
                <a:latin typeface="Gotham" panose="02000604030000020004"/>
              </a:rPr>
              <a:t>las </a:t>
            </a:r>
            <a:r>
              <a:rPr lang="es-ES_tradnl" sz="2800" b="1" dirty="0" err="1">
                <a:latin typeface="Gotham" panose="02000604030000020004"/>
              </a:rPr>
              <a:t>pol</a:t>
            </a:r>
            <a:r>
              <a:rPr lang="es-ES" sz="2800" b="1" dirty="0" err="1">
                <a:latin typeface="Gotham" panose="02000604030000020004"/>
              </a:rPr>
              <a:t>íticas</a:t>
            </a:r>
            <a:endParaRPr lang="es-ES_tradnl" sz="2800" b="1" dirty="0">
              <a:latin typeface="Gotham" panose="02000604030000020004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7BA0A91D-D042-5F40-97B9-D4CA053688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554" y="1054966"/>
            <a:ext cx="5999711" cy="392265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0E95468E-825C-0D4B-A027-751C445C2611}"/>
              </a:ext>
            </a:extLst>
          </p:cNvPr>
          <p:cNvSpPr txBox="1"/>
          <p:nvPr/>
        </p:nvSpPr>
        <p:spPr>
          <a:xfrm>
            <a:off x="477862" y="5265795"/>
            <a:ext cx="6877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i="1" dirty="0">
                <a:latin typeface="Gotham" panose="02000604030000020004"/>
              </a:rPr>
              <a:t>Modelo de determinantes de la </a:t>
            </a:r>
            <a:r>
              <a:rPr lang="es-AR" i="1" dirty="0" smtClean="0">
                <a:latin typeface="Gotham" panose="02000604030000020004"/>
              </a:rPr>
              <a:t>salud</a:t>
            </a:r>
            <a:br>
              <a:rPr lang="es-AR" i="1" dirty="0" smtClean="0">
                <a:latin typeface="Gotham" panose="02000604030000020004"/>
              </a:rPr>
            </a:br>
            <a:r>
              <a:rPr lang="es-AR" i="1" dirty="0" smtClean="0">
                <a:latin typeface="Gotham" panose="02000604030000020004"/>
              </a:rPr>
              <a:t>según </a:t>
            </a:r>
            <a:r>
              <a:rPr lang="es-AR" i="1" dirty="0" err="1" smtClean="0">
                <a:latin typeface="Gotham" panose="02000604030000020004"/>
              </a:rPr>
              <a:t>Dahlgren</a:t>
            </a:r>
            <a:r>
              <a:rPr lang="es-AR" i="1" dirty="0" smtClean="0">
                <a:latin typeface="Gotham" panose="02000604030000020004"/>
              </a:rPr>
              <a:t> </a:t>
            </a:r>
            <a:r>
              <a:rPr lang="es-AR" i="1" dirty="0">
                <a:latin typeface="Gotham" panose="02000604030000020004"/>
              </a:rPr>
              <a:t>y Whitehead</a:t>
            </a:r>
          </a:p>
        </p:txBody>
      </p:sp>
      <p:pic>
        <p:nvPicPr>
          <p:cNvPr id="10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25" y="6761746"/>
            <a:ext cx="12192000" cy="125129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 smtClean="0">
                <a:solidFill>
                  <a:schemeClr val="bg1"/>
                </a:solidFill>
                <a:latin typeface="Gotham"/>
              </a:rPr>
              <a:t>SALUD AMBIENTAL</a:t>
            </a:r>
            <a:endParaRPr lang="es-ES" sz="2400" b="1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2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5952616" y="1661815"/>
            <a:ext cx="5288695" cy="373799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s-ES" sz="2400" b="1" dirty="0">
                <a:solidFill>
                  <a:srgbClr val="2794D2"/>
                </a:solidFill>
                <a:latin typeface="Gotham" panose="02000604030000020004"/>
              </a:rPr>
              <a:t>Listado de enfermedades con carga ambiental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s-ES" sz="2400" b="1" dirty="0">
                <a:solidFill>
                  <a:srgbClr val="2794D2"/>
                </a:solidFill>
                <a:latin typeface="Gotham" panose="02000604030000020004"/>
              </a:rPr>
              <a:t>(FAP)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s-ES" sz="2400" b="1" dirty="0">
                <a:solidFill>
                  <a:srgbClr val="2794D2"/>
                </a:solidFill>
                <a:latin typeface="Gotham" panose="02000604030000020004"/>
              </a:rPr>
              <a:t>=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s-ES" sz="2400" b="1" dirty="0">
                <a:latin typeface="Gotham" panose="02000604030000020004"/>
              </a:rPr>
              <a:t>Vigilancia de eventos de salud o determinantes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s-ES" sz="2400" b="1" dirty="0">
                <a:solidFill>
                  <a:srgbClr val="2794D2"/>
                </a:solidFill>
                <a:latin typeface="Gotham" panose="02000604030000020004"/>
              </a:rPr>
              <a:t> =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s-ES" sz="2400" b="1" dirty="0">
                <a:solidFill>
                  <a:srgbClr val="2794D2"/>
                </a:solidFill>
                <a:latin typeface="Gotham" panose="02000604030000020004"/>
              </a:rPr>
              <a:t>Información para la </a:t>
            </a:r>
            <a:r>
              <a:rPr lang="es-ES" sz="2400" b="1" dirty="0" smtClean="0">
                <a:solidFill>
                  <a:srgbClr val="2794D2"/>
                </a:solidFill>
                <a:latin typeface="Gotham" panose="02000604030000020004"/>
              </a:rPr>
              <a:t>acción</a:t>
            </a:r>
            <a:endParaRPr lang="es-ES" sz="2400" b="1" dirty="0">
              <a:solidFill>
                <a:srgbClr val="2794D2"/>
              </a:solidFill>
              <a:latin typeface="Gotham" panose="02000604030000020004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601" y="1086599"/>
            <a:ext cx="4975675" cy="4975675"/>
          </a:xfrm>
          <a:prstGeom prst="rect">
            <a:avLst/>
          </a:prstGeom>
        </p:spPr>
      </p:pic>
      <p:pic>
        <p:nvPicPr>
          <p:cNvPr id="9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25" y="6761746"/>
            <a:ext cx="12192000" cy="125129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 smtClean="0">
                <a:solidFill>
                  <a:schemeClr val="bg1"/>
                </a:solidFill>
                <a:latin typeface="Gotham"/>
              </a:rPr>
              <a:t>DETERMINANTES AMBIENTALES DE LA SALUD</a:t>
            </a:r>
            <a:endParaRPr lang="es-ES" sz="2400" b="1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4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4A46E456-831B-6E42-908F-7E8DA40535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60909" y="1478192"/>
            <a:ext cx="3179884" cy="42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2 Llamada rectangular redondeada">
            <a:extLst>
              <a:ext uri="{FF2B5EF4-FFF2-40B4-BE49-F238E27FC236}">
                <a16:creationId xmlns:a16="http://schemas.microsoft.com/office/drawing/2014/main" xmlns="" id="{34732A12-DA56-F348-B5C1-D8476A251B46}"/>
              </a:ext>
            </a:extLst>
          </p:cNvPr>
          <p:cNvSpPr/>
          <p:nvPr/>
        </p:nvSpPr>
        <p:spPr bwMode="auto">
          <a:xfrm>
            <a:off x="5220204" y="1478192"/>
            <a:ext cx="4547889" cy="2896100"/>
          </a:xfrm>
          <a:prstGeom prst="wedgeRoundRectCallout">
            <a:avLst>
              <a:gd name="adj1" fmla="val -60429"/>
              <a:gd name="adj2" fmla="val -18459"/>
              <a:gd name="adj3" fmla="val 16667"/>
            </a:avLst>
          </a:prstGeom>
          <a:solidFill>
            <a:srgbClr val="2794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>
              <a:defRPr/>
            </a:pPr>
            <a:r>
              <a:rPr lang="es-MX" sz="2400" b="1" dirty="0">
                <a:solidFill>
                  <a:schemeClr val="bg1"/>
                </a:solidFill>
                <a:latin typeface="Gotham" panose="02000604030000020004"/>
              </a:rPr>
              <a:t>Doctora, </a:t>
            </a:r>
          </a:p>
          <a:p>
            <a:pPr>
              <a:defRPr/>
            </a:pPr>
            <a:r>
              <a:rPr lang="es-MX" sz="2400" b="1" dirty="0" smtClean="0">
                <a:solidFill>
                  <a:schemeClr val="bg1"/>
                </a:solidFill>
                <a:latin typeface="Gotham" panose="02000604030000020004"/>
              </a:rPr>
              <a:t>disculpe </a:t>
            </a:r>
            <a:r>
              <a:rPr lang="es-MX" sz="2400" b="1" dirty="0">
                <a:solidFill>
                  <a:schemeClr val="bg1"/>
                </a:solidFill>
                <a:latin typeface="Gotham" panose="02000604030000020004"/>
              </a:rPr>
              <a:t>que interrumpa </a:t>
            </a:r>
            <a:r>
              <a:rPr lang="es-MX" sz="2400" b="1" dirty="0" smtClean="0">
                <a:solidFill>
                  <a:schemeClr val="bg1"/>
                </a:solidFill>
                <a:latin typeface="Gotham" panose="02000604030000020004"/>
              </a:rPr>
              <a:t>su presentación</a:t>
            </a:r>
            <a:r>
              <a:rPr lang="es-MX" sz="2400" b="1" dirty="0">
                <a:solidFill>
                  <a:schemeClr val="bg1"/>
                </a:solidFill>
                <a:latin typeface="Gotham" panose="02000604030000020004"/>
              </a:rPr>
              <a:t>, </a:t>
            </a:r>
          </a:p>
          <a:p>
            <a:pPr>
              <a:defRPr/>
            </a:pPr>
            <a:r>
              <a:rPr lang="es-MX" sz="2400" b="1" dirty="0" smtClean="0">
                <a:solidFill>
                  <a:schemeClr val="bg1"/>
                </a:solidFill>
                <a:latin typeface="Gotham" panose="02000604030000020004"/>
              </a:rPr>
              <a:t>¿</a:t>
            </a:r>
            <a:r>
              <a:rPr lang="es-MX" sz="2400" b="1" dirty="0">
                <a:solidFill>
                  <a:schemeClr val="bg1"/>
                </a:solidFill>
                <a:latin typeface="Gotham" panose="02000604030000020004"/>
              </a:rPr>
              <a:t>pero todo ésto de que me sirve a mí?</a:t>
            </a:r>
          </a:p>
          <a:p>
            <a:pPr>
              <a:defRPr/>
            </a:pPr>
            <a:endParaRPr lang="es-MX" sz="2400" b="1" dirty="0">
              <a:solidFill>
                <a:schemeClr val="bg1"/>
              </a:solidFill>
              <a:latin typeface="Gotham" panose="02000604030000020004"/>
            </a:endParaRPr>
          </a:p>
          <a:p>
            <a:pPr>
              <a:defRPr/>
            </a:pPr>
            <a:endParaRPr lang="es-MX" sz="2400" b="1" dirty="0">
              <a:solidFill>
                <a:schemeClr val="bg1"/>
              </a:solidFill>
              <a:latin typeface="Gotham" panose="02000604030000020004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C7F4F8C4-D9CA-4144-A47B-8C58A0B0179A}"/>
              </a:ext>
            </a:extLst>
          </p:cNvPr>
          <p:cNvSpPr txBox="1"/>
          <p:nvPr/>
        </p:nvSpPr>
        <p:spPr>
          <a:xfrm>
            <a:off x="7108836" y="3909142"/>
            <a:ext cx="2437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1600" i="1" dirty="0">
                <a:solidFill>
                  <a:schemeClr val="bg1"/>
                </a:solidFill>
                <a:latin typeface="Gotham" panose="02000604030000020004"/>
              </a:rPr>
              <a:t>Fernando Díaz Barriga</a:t>
            </a:r>
          </a:p>
        </p:txBody>
      </p:sp>
      <p:pic>
        <p:nvPicPr>
          <p:cNvPr id="14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25" y="6761746"/>
            <a:ext cx="12192000" cy="125129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 smtClean="0">
                <a:solidFill>
                  <a:schemeClr val="bg1"/>
                </a:solidFill>
                <a:latin typeface="Gotham"/>
              </a:rPr>
              <a:t>DETERMINANTES AMBIENTALES DE LA SALUD</a:t>
            </a:r>
            <a:endParaRPr lang="es-ES" sz="2400" b="1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1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326908" y="1637985"/>
            <a:ext cx="95189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>
                <a:solidFill>
                  <a:srgbClr val="FF0000"/>
                </a:solidFill>
                <a:latin typeface="Gotham" panose="02000604030000020004"/>
              </a:rPr>
              <a:t>P </a:t>
            </a:r>
            <a:r>
              <a:rPr lang="es-ES" sz="2400" b="1" dirty="0" err="1">
                <a:latin typeface="Gotham" panose="02000604030000020004"/>
              </a:rPr>
              <a:t>lanificación</a:t>
            </a:r>
            <a:r>
              <a:rPr lang="es-ES" sz="2400" b="1" dirty="0">
                <a:latin typeface="Gotham" panose="02000604030000020004"/>
              </a:rPr>
              <a:t> de </a:t>
            </a:r>
          </a:p>
          <a:p>
            <a:pPr>
              <a:lnSpc>
                <a:spcPct val="150000"/>
              </a:lnSpc>
            </a:pPr>
            <a:r>
              <a:rPr lang="es-ES" sz="2400" b="1" dirty="0">
                <a:solidFill>
                  <a:srgbClr val="FF0000"/>
                </a:solidFill>
                <a:latin typeface="Gotham" panose="02000604030000020004"/>
              </a:rPr>
              <a:t>I </a:t>
            </a:r>
            <a:r>
              <a:rPr lang="es-ES" sz="2400" b="1" dirty="0" err="1">
                <a:latin typeface="Gotham" panose="02000604030000020004"/>
              </a:rPr>
              <a:t>ntervenciones</a:t>
            </a:r>
            <a:r>
              <a:rPr lang="es-ES" sz="2400" b="1" dirty="0">
                <a:latin typeface="Gotham" panose="02000604030000020004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s-ES" sz="2400" b="1" dirty="0">
                <a:solidFill>
                  <a:srgbClr val="FF0000"/>
                </a:solidFill>
                <a:latin typeface="Gotham" panose="02000604030000020004"/>
              </a:rPr>
              <a:t>B </a:t>
            </a:r>
            <a:r>
              <a:rPr lang="es-ES" sz="2400" b="1" dirty="0">
                <a:latin typeface="Gotham" panose="02000604030000020004"/>
              </a:rPr>
              <a:t>asadas en </a:t>
            </a:r>
          </a:p>
          <a:p>
            <a:pPr>
              <a:lnSpc>
                <a:spcPct val="150000"/>
              </a:lnSpc>
            </a:pPr>
            <a:r>
              <a:rPr lang="es-ES" sz="2400" b="1" dirty="0">
                <a:solidFill>
                  <a:srgbClr val="FF0000"/>
                </a:solidFill>
                <a:latin typeface="Gotham" panose="02000604030000020004"/>
              </a:rPr>
              <a:t>E </a:t>
            </a:r>
            <a:r>
              <a:rPr lang="es-ES" sz="2400" b="1" dirty="0">
                <a:latin typeface="Gotham" panose="02000604030000020004"/>
              </a:rPr>
              <a:t>videncias de </a:t>
            </a:r>
          </a:p>
          <a:p>
            <a:pPr>
              <a:lnSpc>
                <a:spcPct val="150000"/>
              </a:lnSpc>
            </a:pPr>
            <a:r>
              <a:rPr lang="es-ES_tradnl" sz="2400" b="1" dirty="0">
                <a:solidFill>
                  <a:srgbClr val="FF0000"/>
                </a:solidFill>
                <a:latin typeface="Gotham" panose="02000604030000020004"/>
              </a:rPr>
              <a:t>S </a:t>
            </a:r>
            <a:r>
              <a:rPr lang="es-ES_tradnl" sz="2400" b="1" dirty="0">
                <a:latin typeface="Gotham" panose="02000604030000020004"/>
              </a:rPr>
              <a:t>alud </a:t>
            </a:r>
          </a:p>
          <a:p>
            <a:r>
              <a:rPr lang="es-ES_tradnl" sz="2400" b="1" dirty="0">
                <a:latin typeface="Gotham" panose="02000604030000020004"/>
              </a:rPr>
              <a:t>							</a:t>
            </a:r>
          </a:p>
          <a:p>
            <a:endParaRPr lang="es-ES_tradnl" b="1" dirty="0" smtClean="0">
              <a:latin typeface="Gotham" panose="02000604030000020004"/>
            </a:endParaRPr>
          </a:p>
          <a:p>
            <a:r>
              <a:rPr lang="es-ES_tradnl" b="1" dirty="0" smtClean="0">
                <a:latin typeface="Gotham" panose="02000604030000020004"/>
              </a:rPr>
              <a:t>Programa </a:t>
            </a:r>
            <a:r>
              <a:rPr lang="es-ES_tradnl" b="1" dirty="0">
                <a:latin typeface="Gotham" panose="02000604030000020004"/>
              </a:rPr>
              <a:t>PIBES </a:t>
            </a:r>
            <a:r>
              <a:rPr lang="es-ES_tradnl" b="1" dirty="0" smtClean="0">
                <a:latin typeface="Gotham" panose="02000604030000020004"/>
              </a:rPr>
              <a:t>| </a:t>
            </a:r>
            <a:r>
              <a:rPr lang="es-ES_tradn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" panose="02000604030000020004"/>
              </a:rPr>
              <a:t>Centro </a:t>
            </a:r>
            <a:r>
              <a:rPr lang="es-ES_tradnl" b="1" dirty="0">
                <a:solidFill>
                  <a:schemeClr val="tx1">
                    <a:lumMod val="75000"/>
                    <a:lumOff val="25000"/>
                  </a:schemeClr>
                </a:solidFill>
                <a:latin typeface="Gotham" panose="02000604030000020004"/>
              </a:rPr>
              <a:t>Colaborador en Salud Ambiental Infantil OPS/OMS</a:t>
            </a:r>
            <a:endParaRPr lang="es-ES_tradnl" dirty="0">
              <a:solidFill>
                <a:schemeClr val="tx1">
                  <a:lumMod val="75000"/>
                  <a:lumOff val="25000"/>
                </a:schemeClr>
              </a:solidFill>
              <a:latin typeface="Gotham" panose="02000604030000020004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143469" y="1760529"/>
            <a:ext cx="576107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AR" sz="2000" b="1" dirty="0" smtClean="0">
                <a:solidFill>
                  <a:srgbClr val="2794D2"/>
                </a:solidFill>
                <a:latin typeface="Gotham" panose="02000604030000020004"/>
              </a:rPr>
              <a:t>INTERVENCIONES</a:t>
            </a:r>
            <a:endParaRPr lang="es-ES" sz="2000" b="1" dirty="0">
              <a:solidFill>
                <a:srgbClr val="2794D2"/>
              </a:solidFill>
              <a:latin typeface="Gotham" panose="02000604030000020004"/>
            </a:endParaRPr>
          </a:p>
          <a:p>
            <a:pPr algn="ctr">
              <a:lnSpc>
                <a:spcPct val="150000"/>
              </a:lnSpc>
            </a:pPr>
            <a:r>
              <a:rPr lang="es-ES" sz="2000" dirty="0">
                <a:latin typeface="Gotham" panose="02000604030000020004"/>
              </a:rPr>
              <a:t>médicas, educativas, </a:t>
            </a:r>
            <a:r>
              <a:rPr lang="es-ES_tradnl" sz="2000" dirty="0">
                <a:latin typeface="Gotham" panose="02000604030000020004"/>
              </a:rPr>
              <a:t>vivienda, hábitat, </a:t>
            </a:r>
          </a:p>
          <a:p>
            <a:pPr algn="ctr">
              <a:lnSpc>
                <a:spcPct val="150000"/>
              </a:lnSpc>
            </a:pPr>
            <a:r>
              <a:rPr lang="es-ES_tradnl" sz="2000" dirty="0">
                <a:latin typeface="Gotham" panose="02000604030000020004"/>
              </a:rPr>
              <a:t>remediación de suelos, control industrial, calidad ambiental, infraestructura de saneamiento b</a:t>
            </a:r>
            <a:r>
              <a:rPr lang="es-ES" sz="2000" dirty="0" err="1">
                <a:latin typeface="Gotham" panose="02000604030000020004"/>
              </a:rPr>
              <a:t>ásico</a:t>
            </a:r>
            <a:endParaRPr lang="es-ES" sz="2000" dirty="0">
              <a:latin typeface="Gotham" panose="02000604030000020004"/>
            </a:endParaRPr>
          </a:p>
          <a:p>
            <a:pPr algn="ctr">
              <a:lnSpc>
                <a:spcPct val="150000"/>
              </a:lnSpc>
            </a:pPr>
            <a:r>
              <a:rPr lang="es-ES" sz="2000" dirty="0">
                <a:latin typeface="Gotham" panose="02000604030000020004"/>
              </a:rPr>
              <a:t>(</a:t>
            </a:r>
            <a:r>
              <a:rPr lang="es-ES_tradnl" sz="2000" dirty="0">
                <a:latin typeface="Gotham" panose="02000604030000020004"/>
              </a:rPr>
              <a:t>agua y cloacas).</a:t>
            </a:r>
            <a:endParaRPr lang="es-ES" sz="2000" b="1" dirty="0">
              <a:latin typeface="Gotham" panose="02000604030000020004"/>
            </a:endParaRPr>
          </a:p>
        </p:txBody>
      </p:sp>
      <p:pic>
        <p:nvPicPr>
          <p:cNvPr id="13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25" y="6761746"/>
            <a:ext cx="12192000" cy="125129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dirty="0">
                <a:solidFill>
                  <a:schemeClr val="bg1"/>
                </a:solidFill>
                <a:latin typeface="Gotham"/>
              </a:rPr>
              <a:t>ESTRATEGIA DE SALUD AMBIENTAL </a:t>
            </a:r>
            <a:r>
              <a:rPr lang="es-AR" sz="2400" b="1" dirty="0">
                <a:solidFill>
                  <a:schemeClr val="bg1"/>
                </a:solidFill>
                <a:latin typeface="Gotham"/>
              </a:rPr>
              <a:t>| EJES DE TRABAJO</a:t>
            </a:r>
            <a:endParaRPr lang="es-ES" sz="2400" b="1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7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21E76495-D072-BD4A-9B17-73619B8496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1330" y="3284201"/>
            <a:ext cx="877760" cy="83241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1FDD0903-A5A3-8A4C-961D-0A345DF3D6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3292" y="1444903"/>
            <a:ext cx="828232" cy="96919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D63EA64C-0557-A340-993B-A3CD1FFD8A6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9383" y="4637352"/>
            <a:ext cx="569137" cy="56913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67808FCA-8CF1-574F-834D-BE6498B33D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9259" y="1400475"/>
            <a:ext cx="1103356" cy="93360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600502C7-4691-7745-8CFC-910C04A188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4739" y="4695971"/>
            <a:ext cx="1135471" cy="54011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055F5C3-CEAE-6145-967C-4F0EE73BDF4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464" y="1819173"/>
            <a:ext cx="1112090" cy="41637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818D2B7F-DC3A-0240-A1A0-E749C5440E8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2734" y="4803611"/>
            <a:ext cx="2144776" cy="37346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6C8D5750-A90E-3040-84B5-25FA26F8F6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464" y="4743805"/>
            <a:ext cx="1751182" cy="43639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F7ECAC2F-01CA-8A42-B056-6DD4B5F83CC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734" y="3464157"/>
            <a:ext cx="1051114" cy="52225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C9F9F794-898E-5F43-A697-C138805586F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5530" y="1562706"/>
            <a:ext cx="826995" cy="82699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887B2F9F-C4D1-E447-927A-0097FA46FC8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464" y="3510808"/>
            <a:ext cx="1379650" cy="31892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14C286C3-2E80-9B4E-ABA4-553CD1196D8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7941" y="3525553"/>
            <a:ext cx="1170579" cy="41940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64B93E3-FCBD-C949-B00F-CFC21C589E13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7492" y="3564537"/>
            <a:ext cx="1046805" cy="309977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A85B987D-B896-5B4F-A6E6-181257F056CF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4297" y="4628269"/>
            <a:ext cx="589463" cy="548810"/>
          </a:xfrm>
          <a:prstGeom prst="rect">
            <a:avLst/>
          </a:prstGeom>
        </p:spPr>
      </p:pic>
      <p:pic>
        <p:nvPicPr>
          <p:cNvPr id="23" name="Imagen 22" descr="Escudo UASLP">
            <a:extLst>
              <a:ext uri="{FF2B5EF4-FFF2-40B4-BE49-F238E27FC236}">
                <a16:creationId xmlns:a16="http://schemas.microsoft.com/office/drawing/2014/main" xmlns="" id="{4B24AF7C-DBFD-1440-B043-041B54E46EFF}"/>
              </a:ext>
            </a:extLst>
          </p:cNvPr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7815" y="1583461"/>
            <a:ext cx="651332" cy="697448"/>
          </a:xfrm>
          <a:prstGeom prst="rect">
            <a:avLst/>
          </a:prstGeom>
          <a:noFill/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9A0A0251-586A-4047-B092-42A34F46633D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105" y="3471888"/>
            <a:ext cx="970581" cy="387142"/>
          </a:xfrm>
          <a:prstGeom prst="rect">
            <a:avLst/>
          </a:prstGeom>
        </p:spPr>
      </p:pic>
      <p:pic>
        <p:nvPicPr>
          <p:cNvPr id="25" name="Imagen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9625" y="6761746"/>
            <a:ext cx="12192000" cy="125129"/>
          </a:xfrm>
          <a:prstGeom prst="rect">
            <a:avLst/>
          </a:prstGeom>
        </p:spPr>
      </p:pic>
      <p:sp>
        <p:nvSpPr>
          <p:cNvPr id="26" name="Rectángulo 25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dirty="0" smtClean="0">
                <a:solidFill>
                  <a:schemeClr val="bg1"/>
                </a:solidFill>
                <a:latin typeface="Gotham"/>
              </a:rPr>
              <a:t>ESTRATEGIA DE SALUD AMBIENTAL </a:t>
            </a:r>
            <a:r>
              <a:rPr lang="es-AR" sz="2400" b="1" dirty="0" smtClean="0">
                <a:solidFill>
                  <a:schemeClr val="bg1"/>
                </a:solidFill>
                <a:latin typeface="Gotham"/>
              </a:rPr>
              <a:t>| EJES DE TRABAJO</a:t>
            </a:r>
            <a:endParaRPr lang="es-ES" sz="2400" b="1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7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268531" y="1177852"/>
            <a:ext cx="11654938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AR"/>
            </a:defPPr>
            <a:lvl1pPr algn="ctr">
              <a:lnSpc>
                <a:spcPct val="150000"/>
              </a:lnSpc>
              <a:defRPr b="1" spc="3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  <a:cs typeface="Heiti TC Light"/>
              </a:defRPr>
            </a:lvl1pPr>
          </a:lstStyle>
          <a:p>
            <a:r>
              <a:rPr lang="es-AR" sz="2400" dirty="0" smtClean="0">
                <a:solidFill>
                  <a:srgbClr val="2794D2"/>
                </a:solidFill>
                <a:latin typeface="Gotham"/>
                <a:ea typeface="+mj-ea"/>
                <a:cs typeface="+mj-cs"/>
              </a:rPr>
              <a:t>CRITERIOS DE INCORPORACIÓN AL LISTADO DE BARRIOS / </a:t>
            </a:r>
            <a:r>
              <a:rPr lang="es-ES" sz="2400" dirty="0" smtClean="0">
                <a:solidFill>
                  <a:srgbClr val="2794D2"/>
                </a:solidFill>
                <a:latin typeface="Gotham"/>
                <a:ea typeface="+mj-ea"/>
                <a:cs typeface="+mj-cs"/>
              </a:rPr>
              <a:t>UREM</a:t>
            </a:r>
            <a:endParaRPr lang="es-AR" sz="2400" dirty="0">
              <a:solidFill>
                <a:srgbClr val="2794D2"/>
              </a:solidFill>
              <a:latin typeface="Gotham"/>
              <a:ea typeface="+mj-ea"/>
              <a:cs typeface="+mj-cs"/>
            </a:endParaRPr>
          </a:p>
        </p:txBody>
      </p:sp>
      <p:sp>
        <p:nvSpPr>
          <p:cNvPr id="11" name="15 Rectángulo"/>
          <p:cNvSpPr/>
          <p:nvPr/>
        </p:nvSpPr>
        <p:spPr>
          <a:xfrm>
            <a:off x="937737" y="1990190"/>
            <a:ext cx="990993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s-AR" sz="2400" b="1" dirty="0">
                <a:solidFill>
                  <a:schemeClr val="bg2">
                    <a:lumMod val="25000"/>
                  </a:schemeClr>
                </a:solidFill>
                <a:latin typeface="Gotham"/>
              </a:rPr>
              <a:t>Mapa de Riesgos</a:t>
            </a:r>
            <a:r>
              <a:rPr lang="es-AR" sz="2400" dirty="0">
                <a:solidFill>
                  <a:schemeClr val="bg2">
                    <a:lumMod val="25000"/>
                  </a:schemeClr>
                </a:solidFill>
                <a:latin typeface="Gotham"/>
              </a:rPr>
              <a:t>: amenazas, vulnerabilidades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s-AR" sz="2400" b="1" dirty="0">
                <a:solidFill>
                  <a:schemeClr val="bg2">
                    <a:lumMod val="25000"/>
                  </a:schemeClr>
                </a:solidFill>
                <a:latin typeface="Gotham"/>
              </a:rPr>
              <a:t>Oportunidades</a:t>
            </a:r>
            <a:r>
              <a:rPr lang="es-AR" sz="2400" dirty="0">
                <a:solidFill>
                  <a:schemeClr val="bg2">
                    <a:lumMod val="25000"/>
                  </a:schemeClr>
                </a:solidFill>
                <a:latin typeface="Gotham"/>
              </a:rPr>
              <a:t> de intervenci</a:t>
            </a:r>
            <a:r>
              <a:rPr lang="es-ES" sz="2400" dirty="0" err="1">
                <a:solidFill>
                  <a:schemeClr val="bg2">
                    <a:lumMod val="25000"/>
                  </a:schemeClr>
                </a:solidFill>
                <a:latin typeface="Gotham"/>
              </a:rPr>
              <a:t>ón</a:t>
            </a:r>
            <a:r>
              <a:rPr lang="es-ES" sz="2400" dirty="0">
                <a:solidFill>
                  <a:schemeClr val="bg2">
                    <a:lumMod val="25000"/>
                  </a:schemeClr>
                </a:solidFill>
                <a:latin typeface="Gotham"/>
              </a:rPr>
              <a:t> (relocalización, mejoramiento de vivienda e infraestructura, etc.)</a:t>
            </a:r>
            <a:endParaRPr lang="es-AR" sz="2400" dirty="0">
              <a:solidFill>
                <a:schemeClr val="bg2">
                  <a:lumMod val="25000"/>
                </a:schemeClr>
              </a:solidFill>
              <a:latin typeface="Gotham"/>
            </a:endParaRP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s-AR" sz="2400" b="1" dirty="0">
                <a:solidFill>
                  <a:schemeClr val="bg2">
                    <a:lumMod val="25000"/>
                  </a:schemeClr>
                </a:solidFill>
                <a:latin typeface="Gotham"/>
              </a:rPr>
              <a:t>Denuncias</a:t>
            </a:r>
            <a:r>
              <a:rPr lang="es-AR" sz="2400" dirty="0">
                <a:solidFill>
                  <a:schemeClr val="bg2">
                    <a:lumMod val="25000"/>
                  </a:schemeClr>
                </a:solidFill>
                <a:latin typeface="Gotham"/>
              </a:rPr>
              <a:t>: formales en ACUMAR, en la Justicia, en las Defensor</a:t>
            </a:r>
            <a:r>
              <a:rPr lang="es-ES" sz="2400" dirty="0" err="1">
                <a:solidFill>
                  <a:schemeClr val="bg2">
                    <a:lumMod val="25000"/>
                  </a:schemeClr>
                </a:solidFill>
                <a:latin typeface="Gotham"/>
              </a:rPr>
              <a:t>ías</a:t>
            </a:r>
            <a:r>
              <a:rPr lang="es-ES" sz="2400" dirty="0">
                <a:solidFill>
                  <a:schemeClr val="bg2">
                    <a:lumMod val="25000"/>
                  </a:schemeClr>
                </a:solidFill>
                <a:latin typeface="Gotham"/>
              </a:rPr>
              <a:t>,</a:t>
            </a:r>
            <a:r>
              <a:rPr lang="es-AR" sz="2400" dirty="0">
                <a:solidFill>
                  <a:schemeClr val="bg2">
                    <a:lumMod val="25000"/>
                  </a:schemeClr>
                </a:solidFill>
                <a:latin typeface="Gotham"/>
              </a:rPr>
              <a:t> informales; Medios de Comunicación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s-AR" sz="2400" b="1" dirty="0">
                <a:solidFill>
                  <a:schemeClr val="bg2">
                    <a:lumMod val="25000"/>
                  </a:schemeClr>
                </a:solidFill>
                <a:latin typeface="Gotham"/>
              </a:rPr>
              <a:t>Evaluaci</a:t>
            </a:r>
            <a:r>
              <a:rPr lang="es-ES" sz="2400" b="1" dirty="0" err="1">
                <a:solidFill>
                  <a:schemeClr val="bg2">
                    <a:lumMod val="25000"/>
                  </a:schemeClr>
                </a:solidFill>
                <a:latin typeface="Gotham"/>
              </a:rPr>
              <a:t>ón</a:t>
            </a:r>
            <a:r>
              <a:rPr lang="es-ES" sz="2400" b="1" dirty="0">
                <a:solidFill>
                  <a:schemeClr val="bg2">
                    <a:lumMod val="25000"/>
                  </a:schemeClr>
                </a:solidFill>
                <a:latin typeface="Gotham"/>
              </a:rPr>
              <a:t> </a:t>
            </a:r>
            <a:r>
              <a:rPr lang="es-AR" sz="2400" dirty="0">
                <a:solidFill>
                  <a:schemeClr val="bg2">
                    <a:lumMod val="25000"/>
                  </a:schemeClr>
                </a:solidFill>
                <a:latin typeface="Gotham"/>
              </a:rPr>
              <a:t>de las </a:t>
            </a:r>
            <a:r>
              <a:rPr lang="es-AR" sz="2400" b="1" dirty="0">
                <a:solidFill>
                  <a:schemeClr val="bg2">
                    <a:lumMod val="25000"/>
                  </a:schemeClr>
                </a:solidFill>
                <a:latin typeface="Gotham"/>
              </a:rPr>
              <a:t>USAm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000" y="6147635"/>
            <a:ext cx="2340000" cy="52875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" y="6732871"/>
            <a:ext cx="12192000" cy="125129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3" y="5396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 smtClean="0">
                <a:solidFill>
                  <a:schemeClr val="bg1"/>
                </a:solidFill>
                <a:latin typeface="Gotham"/>
              </a:rPr>
              <a:t>MAPA DE RIESGO </a:t>
            </a:r>
            <a:r>
              <a:rPr lang="es-ES" sz="2400" dirty="0" smtClean="0">
                <a:solidFill>
                  <a:schemeClr val="bg1"/>
                </a:solidFill>
                <a:latin typeface="Gotham"/>
              </a:rPr>
              <a:t>SANITARIO AMBIENTAL (</a:t>
            </a:r>
            <a:r>
              <a:rPr lang="es-ES" sz="2400" dirty="0" err="1" smtClean="0">
                <a:solidFill>
                  <a:schemeClr val="bg1"/>
                </a:solidFill>
                <a:latin typeface="Gotham"/>
              </a:rPr>
              <a:t>MaRSA</a:t>
            </a:r>
            <a:r>
              <a:rPr lang="es-ES" sz="2400" dirty="0" smtClean="0">
                <a:solidFill>
                  <a:schemeClr val="bg1"/>
                </a:solidFill>
                <a:latin typeface="Gotham"/>
              </a:rPr>
              <a:t>)</a:t>
            </a:r>
            <a:endParaRPr lang="es-ES" sz="2400" dirty="0">
              <a:solidFill>
                <a:schemeClr val="bg1"/>
              </a:solidFill>
              <a:latin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384217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4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435"/>
          <a:stretch/>
        </p:blipFill>
        <p:spPr>
          <a:xfrm>
            <a:off x="902257" y="1194635"/>
            <a:ext cx="9693685" cy="4658275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 smtClean="0">
                <a:solidFill>
                  <a:schemeClr val="bg1"/>
                </a:solidFill>
                <a:latin typeface="Gotham"/>
              </a:rPr>
              <a:t>MAPA DE RIESGO </a:t>
            </a:r>
            <a:r>
              <a:rPr lang="es-ES" sz="2400" dirty="0" smtClean="0">
                <a:solidFill>
                  <a:schemeClr val="bg1"/>
                </a:solidFill>
                <a:latin typeface="Gotham"/>
              </a:rPr>
              <a:t>SANITARIO AMBIENTAL (</a:t>
            </a:r>
            <a:r>
              <a:rPr lang="es-ES" sz="2400" dirty="0" err="1" smtClean="0">
                <a:solidFill>
                  <a:schemeClr val="bg1"/>
                </a:solidFill>
                <a:latin typeface="Gotham"/>
              </a:rPr>
              <a:t>MaRSA</a:t>
            </a:r>
            <a:r>
              <a:rPr lang="es-ES" sz="2400" dirty="0" smtClean="0">
                <a:solidFill>
                  <a:schemeClr val="bg1"/>
                </a:solidFill>
                <a:latin typeface="Gotham"/>
              </a:rPr>
              <a:t>)</a:t>
            </a:r>
            <a:endParaRPr lang="es-ES" sz="2400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6732871"/>
            <a:ext cx="12192000" cy="12512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568412" y="4506097"/>
            <a:ext cx="3797643" cy="543697"/>
          </a:xfrm>
          <a:prstGeom prst="roundRect">
            <a:avLst/>
          </a:prstGeom>
          <a:solidFill>
            <a:schemeClr val="bg1"/>
          </a:solidFill>
          <a:ln>
            <a:solidFill>
              <a:srgbClr val="2794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400" b="1" dirty="0" smtClean="0">
                <a:solidFill>
                  <a:srgbClr val="2794D2"/>
                </a:solidFill>
              </a:rPr>
              <a:t>mapas.acumar.gob.ar</a:t>
            </a:r>
            <a:endParaRPr lang="es-ES" sz="2400" b="1" dirty="0">
              <a:solidFill>
                <a:srgbClr val="2794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20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 smtClean="0">
                <a:solidFill>
                  <a:schemeClr val="bg1"/>
                </a:solidFill>
                <a:latin typeface="Gotham"/>
              </a:rPr>
              <a:t>MAPA DE RIESGO </a:t>
            </a:r>
            <a:r>
              <a:rPr lang="es-ES" sz="2400" dirty="0" smtClean="0">
                <a:solidFill>
                  <a:schemeClr val="bg1"/>
                </a:solidFill>
                <a:latin typeface="Gotham"/>
              </a:rPr>
              <a:t>SANITARIO AMBIENTAL (</a:t>
            </a:r>
            <a:r>
              <a:rPr lang="es-ES" sz="2400" dirty="0" err="1" smtClean="0">
                <a:solidFill>
                  <a:schemeClr val="bg1"/>
                </a:solidFill>
                <a:latin typeface="Gotham"/>
              </a:rPr>
              <a:t>MaRSA</a:t>
            </a:r>
            <a:r>
              <a:rPr lang="es-ES" sz="2400" dirty="0" smtClean="0">
                <a:solidFill>
                  <a:schemeClr val="bg1"/>
                </a:solidFill>
                <a:latin typeface="Gotham"/>
              </a:rPr>
              <a:t>)</a:t>
            </a:r>
            <a:endParaRPr lang="es-ES" sz="2400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6732871"/>
            <a:ext cx="12192000" cy="12512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30C2EAEF-C972-3245-BDB3-9B1291F5DE42}"/>
              </a:ext>
            </a:extLst>
          </p:cNvPr>
          <p:cNvSpPr txBox="1"/>
          <p:nvPr/>
        </p:nvSpPr>
        <p:spPr>
          <a:xfrm>
            <a:off x="844803" y="1197736"/>
            <a:ext cx="9927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b="1" dirty="0" smtClean="0">
                <a:solidFill>
                  <a:srgbClr val="2794D2"/>
                </a:solidFill>
                <a:latin typeface="Gotham"/>
              </a:rPr>
              <a:t>LISTADO DE </a:t>
            </a:r>
            <a:r>
              <a:rPr lang="es-AR" sz="2400" b="1" dirty="0">
                <a:solidFill>
                  <a:srgbClr val="2794D2"/>
                </a:solidFill>
                <a:latin typeface="Gotham"/>
              </a:rPr>
              <a:t>UREM </a:t>
            </a:r>
            <a:r>
              <a:rPr lang="es-AR" sz="2400" b="1" dirty="0" smtClean="0">
                <a:solidFill>
                  <a:srgbClr val="2794D2"/>
                </a:solidFill>
                <a:latin typeface="Gotham"/>
              </a:rPr>
              <a:t>SEGÚN ÍNDICES DE RIESGO Y PRIORIZACIÓN</a:t>
            </a:r>
            <a:endParaRPr lang="es-AR" sz="2400" b="1" dirty="0">
              <a:solidFill>
                <a:srgbClr val="2794D2"/>
              </a:solidFill>
              <a:latin typeface="Gotham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33A6EFD2-BC4F-C34D-8D8D-8CB2ACE9C05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330" y="1936145"/>
            <a:ext cx="10490268" cy="3781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196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9 Rectángulo redondeado">
            <a:extLst>
              <a:ext uri="{FF2B5EF4-FFF2-40B4-BE49-F238E27FC236}">
                <a16:creationId xmlns:a16="http://schemas.microsoft.com/office/drawing/2014/main" xmlns="" id="{63FB7C44-F428-0C46-BE36-C6F9B3FA768C}"/>
              </a:ext>
            </a:extLst>
          </p:cNvPr>
          <p:cNvSpPr/>
          <p:nvPr/>
        </p:nvSpPr>
        <p:spPr>
          <a:xfrm>
            <a:off x="1050353" y="3632228"/>
            <a:ext cx="9786411" cy="1998552"/>
          </a:xfrm>
          <a:prstGeom prst="roundRect">
            <a:avLst/>
          </a:prstGeom>
          <a:solidFill>
            <a:srgbClr val="B9E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 sz="1400" dirty="0">
              <a:latin typeface="Gotham" panose="02000604030000020004"/>
            </a:endParaRPr>
          </a:p>
        </p:txBody>
      </p:sp>
      <p:grpSp>
        <p:nvGrpSpPr>
          <p:cNvPr id="12" name="28 Grupo">
            <a:extLst>
              <a:ext uri="{FF2B5EF4-FFF2-40B4-BE49-F238E27FC236}">
                <a16:creationId xmlns:a16="http://schemas.microsoft.com/office/drawing/2014/main" xmlns="" id="{80FB2467-7FDD-6046-8DB7-AF1DBD79950A}"/>
              </a:ext>
            </a:extLst>
          </p:cNvPr>
          <p:cNvGrpSpPr>
            <a:grpSpLocks/>
          </p:cNvGrpSpPr>
          <p:nvPr/>
        </p:nvGrpSpPr>
        <p:grpSpPr bwMode="auto">
          <a:xfrm>
            <a:off x="558266" y="1107948"/>
            <a:ext cx="10857297" cy="1792223"/>
            <a:chOff x="665632" y="5368635"/>
            <a:chExt cx="10657051" cy="573550"/>
          </a:xfrm>
        </p:grpSpPr>
        <p:grpSp>
          <p:nvGrpSpPr>
            <p:cNvPr id="13" name="24 Grupo">
              <a:extLst>
                <a:ext uri="{FF2B5EF4-FFF2-40B4-BE49-F238E27FC236}">
                  <a16:creationId xmlns:a16="http://schemas.microsoft.com/office/drawing/2014/main" xmlns="" id="{835DA4A2-6658-2C43-BE26-6ECF3E1B68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5632" y="5368635"/>
              <a:ext cx="10657051" cy="573550"/>
              <a:chOff x="665632" y="5368635"/>
              <a:chExt cx="10657051" cy="573550"/>
            </a:xfrm>
          </p:grpSpPr>
          <p:sp>
            <p:nvSpPr>
              <p:cNvPr id="15" name="14 Rectángulo redondeado">
                <a:extLst>
                  <a:ext uri="{FF2B5EF4-FFF2-40B4-BE49-F238E27FC236}">
                    <a16:creationId xmlns:a16="http://schemas.microsoft.com/office/drawing/2014/main" xmlns="" id="{84FBBDBE-BDEF-9D4C-B782-A4C65FB76CA1}"/>
                  </a:ext>
                </a:extLst>
              </p:cNvPr>
              <p:cNvSpPr/>
              <p:nvPr/>
            </p:nvSpPr>
            <p:spPr>
              <a:xfrm>
                <a:off x="665632" y="5368635"/>
                <a:ext cx="10657051" cy="57355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AR" sz="1400" dirty="0">
                  <a:latin typeface="Gotham" panose="02000604030000020004"/>
                </a:endParaRPr>
              </a:p>
            </p:txBody>
          </p:sp>
          <p:sp>
            <p:nvSpPr>
              <p:cNvPr id="16" name="15 Rectángulo">
                <a:extLst>
                  <a:ext uri="{FF2B5EF4-FFF2-40B4-BE49-F238E27FC236}">
                    <a16:creationId xmlns:a16="http://schemas.microsoft.com/office/drawing/2014/main" xmlns="" id="{BE4497EC-5DBD-6B4E-85AA-3C75941B0FAC}"/>
                  </a:ext>
                </a:extLst>
              </p:cNvPr>
              <p:cNvSpPr/>
              <p:nvPr/>
            </p:nvSpPr>
            <p:spPr>
              <a:xfrm>
                <a:off x="1203255" y="5472320"/>
                <a:ext cx="2474955" cy="384131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s-AR" sz="2400" b="1" dirty="0">
                    <a:latin typeface="Gotham" panose="02000604030000020004"/>
                    <a:ea typeface="Calibri" panose="020F0502020204030204" pitchFamily="34" charset="0"/>
                    <a:cs typeface="Times New Roman" panose="02020603050405020304" pitchFamily="18" charset="0"/>
                  </a:rPr>
                  <a:t>Determinantes ambientales </a:t>
                </a:r>
                <a:endParaRPr lang="es-AR" sz="2400" b="1" dirty="0" smtClean="0">
                  <a:latin typeface="Gotham" panose="020006040300000200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defRPr/>
                </a:pPr>
                <a:r>
                  <a:rPr lang="es-AR" sz="2400" b="1" dirty="0" smtClean="0">
                    <a:latin typeface="Gotham" panose="02000604030000020004"/>
                    <a:ea typeface="Calibri" panose="020F0502020204030204" pitchFamily="34" charset="0"/>
                    <a:cs typeface="Times New Roman" panose="02020603050405020304" pitchFamily="18" charset="0"/>
                  </a:rPr>
                  <a:t>de </a:t>
                </a:r>
                <a:r>
                  <a:rPr lang="es-AR" sz="2400" b="1" dirty="0">
                    <a:latin typeface="Gotham" panose="02000604030000020004"/>
                    <a:ea typeface="Calibri" panose="020F0502020204030204" pitchFamily="34" charset="0"/>
                    <a:cs typeface="Times New Roman" panose="02020603050405020304" pitchFamily="18" charset="0"/>
                  </a:rPr>
                  <a:t>la salud</a:t>
                </a:r>
                <a:endParaRPr lang="es-AR" sz="2400" dirty="0">
                  <a:latin typeface="Gotham" panose="02000604030000020004"/>
                </a:endParaRPr>
              </a:p>
            </p:txBody>
          </p:sp>
          <p:sp>
            <p:nvSpPr>
              <p:cNvPr id="18" name="18 Rectángulo">
                <a:extLst>
                  <a:ext uri="{FF2B5EF4-FFF2-40B4-BE49-F238E27FC236}">
                    <a16:creationId xmlns:a16="http://schemas.microsoft.com/office/drawing/2014/main" xmlns="" id="{EEF0BC8F-D809-F94F-A470-EF6FBAB677C2}"/>
                  </a:ext>
                </a:extLst>
              </p:cNvPr>
              <p:cNvSpPr/>
              <p:nvPr/>
            </p:nvSpPr>
            <p:spPr>
              <a:xfrm>
                <a:off x="8273711" y="5473720"/>
                <a:ext cx="2859577" cy="384131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s-AR" sz="2400" b="1" dirty="0" err="1" smtClean="0">
                    <a:latin typeface="Gotham" panose="02000604030000020004"/>
                    <a:ea typeface="Calibri" panose="020F0502020204030204" pitchFamily="34" charset="0"/>
                    <a:cs typeface="Times New Roman" panose="02020603050405020304" pitchFamily="18" charset="0"/>
                  </a:rPr>
                  <a:t>Ránking</a:t>
                </a:r>
                <a:r>
                  <a:rPr lang="es-AR" sz="2400" b="1" dirty="0">
                    <a:latin typeface="Gotham" panose="02000604030000020004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s-AR" sz="2400" b="1" dirty="0" smtClean="0">
                    <a:latin typeface="Gotham" panose="02000604030000020004"/>
                    <a:cs typeface="Times New Roman" panose="02020603050405020304" pitchFamily="18" charset="0"/>
                  </a:rPr>
                  <a:t>de </a:t>
                </a:r>
                <a:r>
                  <a:rPr lang="es-AR" sz="2400" b="1" dirty="0">
                    <a:latin typeface="Gotham" panose="02000604030000020004"/>
                    <a:cs typeface="Times New Roman" panose="02020603050405020304" pitchFamily="18" charset="0"/>
                  </a:rPr>
                  <a:t>barrios/UREM según RSA</a:t>
                </a:r>
                <a:endParaRPr lang="es-AR" sz="2400" dirty="0">
                  <a:latin typeface="Gotham" panose="02000604030000020004"/>
                </a:endParaRPr>
              </a:p>
            </p:txBody>
          </p:sp>
        </p:grpSp>
        <p:sp>
          <p:nvSpPr>
            <p:cNvPr id="14" name="26 Rectángulo">
              <a:extLst>
                <a:ext uri="{FF2B5EF4-FFF2-40B4-BE49-F238E27FC236}">
                  <a16:creationId xmlns:a16="http://schemas.microsoft.com/office/drawing/2014/main" xmlns="" id="{4CBF370C-59A2-304B-9D19-52BFC4C967AD}"/>
                </a:ext>
              </a:extLst>
            </p:cNvPr>
            <p:cNvSpPr/>
            <p:nvPr/>
          </p:nvSpPr>
          <p:spPr>
            <a:xfrm>
              <a:off x="4868050" y="5433796"/>
              <a:ext cx="2215822" cy="443228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s-AR" sz="2800" b="1" dirty="0">
                  <a:latin typeface="Gotham" panose="02000604030000020004"/>
                  <a:ea typeface="Calibri" panose="020F0502020204030204" pitchFamily="34" charset="0"/>
                  <a:cs typeface="Times New Roman" panose="02020603050405020304" pitchFamily="18" charset="0"/>
                </a:rPr>
                <a:t> Valorización </a:t>
              </a:r>
              <a:endParaRPr lang="es-AR" sz="2800" b="1" dirty="0" smtClean="0">
                <a:latin typeface="Gotham" panose="02000604030000020004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s-AR" sz="2400" b="1" dirty="0" smtClean="0">
                  <a:latin typeface="Gotham" panose="02000604030000020004"/>
                  <a:ea typeface="Calibri" panose="020F0502020204030204" pitchFamily="34" charset="0"/>
                  <a:cs typeface="Times New Roman" panose="02020603050405020304" pitchFamily="18" charset="0"/>
                </a:rPr>
                <a:t>y</a:t>
              </a:r>
              <a:r>
                <a:rPr lang="es-AR" sz="2800" b="1" dirty="0" smtClean="0">
                  <a:latin typeface="Gotham" panose="020006040300000200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s-AR" sz="2800" b="1" dirty="0">
                <a:latin typeface="Gotham" panose="02000604030000020004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s-AR" sz="2800" b="1" dirty="0">
                  <a:latin typeface="Gotham" panose="02000604030000020004"/>
                  <a:ea typeface="Calibri" panose="020F0502020204030204" pitchFamily="34" charset="0"/>
                  <a:cs typeface="Times New Roman" panose="02020603050405020304" pitchFamily="18" charset="0"/>
                </a:rPr>
                <a:t>Ponderación</a:t>
              </a:r>
            </a:p>
          </p:txBody>
        </p:sp>
      </p:grpSp>
      <p:sp>
        <p:nvSpPr>
          <p:cNvPr id="20" name="27 Elipse">
            <a:extLst>
              <a:ext uri="{FF2B5EF4-FFF2-40B4-BE49-F238E27FC236}">
                <a16:creationId xmlns:a16="http://schemas.microsoft.com/office/drawing/2014/main" xmlns="" id="{F2A79F0A-8CC5-2947-AE41-61ABAC25FF82}"/>
              </a:ext>
            </a:extLst>
          </p:cNvPr>
          <p:cNvSpPr/>
          <p:nvPr/>
        </p:nvSpPr>
        <p:spPr bwMode="auto">
          <a:xfrm>
            <a:off x="5266418" y="1834039"/>
            <a:ext cx="1332089" cy="4160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 sz="1400" dirty="0">
              <a:latin typeface="Gotham" panose="02000604030000020004"/>
            </a:endParaRPr>
          </a:p>
        </p:txBody>
      </p:sp>
      <p:sp>
        <p:nvSpPr>
          <p:cNvPr id="22" name="16 Rectángulo">
            <a:extLst>
              <a:ext uri="{FF2B5EF4-FFF2-40B4-BE49-F238E27FC236}">
                <a16:creationId xmlns:a16="http://schemas.microsoft.com/office/drawing/2014/main" xmlns="" id="{83243B1E-93F6-D14F-BA9E-244927219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8850" y="4106612"/>
            <a:ext cx="9452010" cy="12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189" indent="-457189">
              <a:buFont typeface="Wingdings" panose="05000000000000000000" pitchFamily="2" charset="2"/>
              <a:buChar char="ü"/>
            </a:pPr>
            <a:r>
              <a:rPr lang="es-AR" sz="1700" dirty="0">
                <a:latin typeface="Gotham" panose="02000604030000020004"/>
              </a:rPr>
              <a:t>Consiste en el establecimiento de pesos relativos a partir de una serie de criterios derivados del marco teórico que subyace a los determinantes ambientales de la salud</a:t>
            </a:r>
            <a:r>
              <a:rPr lang="es-AR" sz="1700" dirty="0" smtClean="0">
                <a:latin typeface="Gotham" panose="02000604030000020004"/>
              </a:rPr>
              <a:t>.</a:t>
            </a:r>
            <a:br>
              <a:rPr lang="es-AR" sz="1700" dirty="0" smtClean="0">
                <a:latin typeface="Gotham" panose="02000604030000020004"/>
              </a:rPr>
            </a:br>
            <a:endParaRPr lang="es-AR" sz="1700" dirty="0">
              <a:latin typeface="Gotham" panose="02000604030000020004"/>
            </a:endParaRPr>
          </a:p>
          <a:p>
            <a:pPr marL="457189" indent="-457189">
              <a:buFont typeface="Wingdings" panose="05000000000000000000" pitchFamily="2" charset="2"/>
              <a:buChar char="ü"/>
            </a:pPr>
            <a:r>
              <a:rPr lang="es-AR" sz="1700" dirty="0">
                <a:latin typeface="Gotham" panose="02000604030000020004"/>
              </a:rPr>
              <a:t>Se basa en el diseño de una matriz de comparación de a pares </a:t>
            </a:r>
          </a:p>
        </p:txBody>
      </p:sp>
      <p:sp>
        <p:nvSpPr>
          <p:cNvPr id="23" name="15 Rectángulo">
            <a:extLst>
              <a:ext uri="{FF2B5EF4-FFF2-40B4-BE49-F238E27FC236}">
                <a16:creationId xmlns:a16="http://schemas.microsoft.com/office/drawing/2014/main" xmlns="" id="{3A8C7A64-1BAF-4342-AD70-03BA7E896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2858" y="3722566"/>
            <a:ext cx="42101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AR" sz="1400" b="1" dirty="0" smtClean="0">
                <a:latin typeface="Gotham" panose="02000604030000020004"/>
              </a:rPr>
              <a:t>PROCESO ANALÍTICO JERÁRQUICO </a:t>
            </a:r>
            <a:r>
              <a:rPr lang="es-AR" sz="1400" b="1" dirty="0">
                <a:latin typeface="Gotham" panose="02000604030000020004"/>
              </a:rPr>
              <a:t>(AHP)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 smtClean="0">
                <a:solidFill>
                  <a:schemeClr val="bg1"/>
                </a:solidFill>
                <a:latin typeface="Gotham"/>
              </a:rPr>
              <a:t>MAPA DE RIESGO </a:t>
            </a:r>
            <a:r>
              <a:rPr lang="es-ES" sz="2400" dirty="0" smtClean="0">
                <a:solidFill>
                  <a:schemeClr val="bg1"/>
                </a:solidFill>
                <a:latin typeface="Gotham"/>
              </a:rPr>
              <a:t>SANITARIO AMBIENTAL (</a:t>
            </a:r>
            <a:r>
              <a:rPr lang="es-ES" sz="2400" dirty="0" err="1" smtClean="0">
                <a:solidFill>
                  <a:schemeClr val="bg1"/>
                </a:solidFill>
                <a:latin typeface="Gotham"/>
              </a:rPr>
              <a:t>MaRSA</a:t>
            </a:r>
            <a:r>
              <a:rPr lang="es-ES" sz="2400" dirty="0" smtClean="0">
                <a:solidFill>
                  <a:schemeClr val="bg1"/>
                </a:solidFill>
                <a:latin typeface="Gotham"/>
              </a:rPr>
              <a:t>)</a:t>
            </a:r>
            <a:endParaRPr lang="es-ES" sz="2400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6732871"/>
            <a:ext cx="12192000" cy="12512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08161" y="1736118"/>
            <a:ext cx="470072" cy="535882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44819" y="1751668"/>
            <a:ext cx="470072" cy="535882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930" y="2990509"/>
            <a:ext cx="470072" cy="53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2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99C0D973-D05E-2F41-8479-FB6D62AB3F1B}"/>
              </a:ext>
            </a:extLst>
          </p:cNvPr>
          <p:cNvGrpSpPr/>
          <p:nvPr/>
        </p:nvGrpSpPr>
        <p:grpSpPr>
          <a:xfrm>
            <a:off x="2565316" y="1131049"/>
            <a:ext cx="7042118" cy="4828250"/>
            <a:chOff x="571068" y="838200"/>
            <a:chExt cx="8752237" cy="6000750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xmlns="" id="{C50567E7-B9A8-2642-A0C4-604E400BA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068" y="838200"/>
              <a:ext cx="8490955" cy="6000750"/>
            </a:xfrm>
            <a:prstGeom prst="rect">
              <a:avLst/>
            </a:prstGeom>
          </p:spPr>
        </p:pic>
        <p:sp>
          <p:nvSpPr>
            <p:cNvPr id="2" name="Rectángulo 1"/>
            <p:cNvSpPr/>
            <p:nvPr/>
          </p:nvSpPr>
          <p:spPr>
            <a:xfrm>
              <a:off x="7697705" y="5977263"/>
              <a:ext cx="1625600" cy="71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0" name="Rectángulo 9"/>
          <p:cNvSpPr/>
          <p:nvPr/>
        </p:nvSpPr>
        <p:spPr>
          <a:xfrm>
            <a:off x="3" y="-4229"/>
            <a:ext cx="12191998" cy="918217"/>
          </a:xfrm>
          <a:prstGeom prst="rect">
            <a:avLst/>
          </a:prstGeom>
          <a:solidFill>
            <a:srgbClr val="27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256601" y="126345"/>
            <a:ext cx="10515600" cy="59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 smtClean="0">
                <a:solidFill>
                  <a:schemeClr val="bg1"/>
                </a:solidFill>
                <a:latin typeface="Gotham"/>
              </a:rPr>
              <a:t>MAPA DE RIESGO </a:t>
            </a:r>
            <a:r>
              <a:rPr lang="es-ES" sz="2400" dirty="0" smtClean="0">
                <a:solidFill>
                  <a:schemeClr val="bg1"/>
                </a:solidFill>
                <a:latin typeface="Gotham"/>
              </a:rPr>
              <a:t>SANITARIO AMBIENTAL (</a:t>
            </a:r>
            <a:r>
              <a:rPr lang="es-ES" sz="2400" dirty="0" err="1" smtClean="0">
                <a:solidFill>
                  <a:schemeClr val="bg1"/>
                </a:solidFill>
                <a:latin typeface="Gotham"/>
              </a:rPr>
              <a:t>MaRSA</a:t>
            </a:r>
            <a:r>
              <a:rPr lang="es-ES" sz="2400" dirty="0" smtClean="0">
                <a:solidFill>
                  <a:schemeClr val="bg1"/>
                </a:solidFill>
                <a:latin typeface="Gotham"/>
              </a:rPr>
              <a:t>)</a:t>
            </a:r>
            <a:endParaRPr lang="es-ES" sz="2400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" y="6732871"/>
            <a:ext cx="12192000" cy="12512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375" y="6147635"/>
            <a:ext cx="2340000" cy="5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19210</TotalTime>
  <Words>1721</Words>
  <Application>Microsoft Office PowerPoint</Application>
  <PresentationFormat>Panorámica</PresentationFormat>
  <Paragraphs>541</Paragraphs>
  <Slides>50</Slides>
  <Notes>30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61" baseType="lpstr">
      <vt:lpstr>Arial Unicode MS</vt:lpstr>
      <vt:lpstr>Arial</vt:lpstr>
      <vt:lpstr>Calibri</vt:lpstr>
      <vt:lpstr>Calibri Light</vt:lpstr>
      <vt:lpstr>Cambria</vt:lpstr>
      <vt:lpstr>Gotham</vt:lpstr>
      <vt:lpstr>Gotham Bold</vt:lpstr>
      <vt:lpstr>Heiti TC Light</vt:lpstr>
      <vt:lpstr>Times New Roman</vt:lpstr>
      <vt:lpstr>Wingdings</vt:lpstr>
      <vt:lpstr>Tema de Office</vt:lpstr>
      <vt:lpstr>Presentación de PowerPoint</vt:lpstr>
      <vt:lpstr>ESTRATEGIA DE SALUD AMBIENTAL | EJES DE TRABAJO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Plombemia  Lead Care ®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Seguimiento de pacientes con plombemia inaceptable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Objetivo: “La salud ambiental en todas las políticas”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Revisión  Sistema de  Indicadores  Marzo 2017</dc:title>
  <dc:creator>Facundo Bosco</dc:creator>
  <cp:lastModifiedBy>Roman Mauro Da Costa</cp:lastModifiedBy>
  <cp:revision>636</cp:revision>
  <dcterms:created xsi:type="dcterms:W3CDTF">2017-04-04T13:53:03Z</dcterms:created>
  <dcterms:modified xsi:type="dcterms:W3CDTF">2018-11-22T14:33:15Z</dcterms:modified>
</cp:coreProperties>
</file>